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 (MS)" panose="020F0502020204030204" pitchFamily="34" charset="0"/>
      <p:regular r:id="rId15"/>
    </p:embeddedFont>
    <p:embeddedFont>
      <p:font typeface="Calibri (MS) Bold" panose="020F0702030404030204" pitchFamily="34" charset="0"/>
      <p:regular r:id="rId16"/>
      <p:bold r:id="rId17"/>
    </p:embeddedFont>
    <p:embeddedFont>
      <p:font typeface="Calibri (MS) Bold Italics" panose="020F07020304040A0204" pitchFamily="34" charset="0"/>
      <p:regular r:id="rId18"/>
      <p:bold r:id="rId19"/>
      <p:italic r:id="rId20"/>
      <p:boldItalic r:id="rId21"/>
    </p:embeddedFont>
    <p:embeddedFont>
      <p:font typeface="Canva Sans Bold" panose="020B0803030501040103" pitchFamily="34" charset="0"/>
      <p:regular r:id="rId22"/>
      <p:bold r:id="rId23"/>
    </p:embeddedFont>
    <p:embeddedFont>
      <p:font typeface="Now Bold" pitchFamily="2" charset="77"/>
      <p:regular r:id="rId24"/>
      <p:bold r:id="rId25"/>
    </p:embeddedFont>
    <p:embeddedFont>
      <p:font typeface="Optima" panose="02000503060000020004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26" autoAdjust="0"/>
  </p:normalViewPr>
  <p:slideViewPr>
    <p:cSldViewPr>
      <p:cViewPr varScale="1">
        <p:scale>
          <a:sx n="80" d="100"/>
          <a:sy n="80" d="100"/>
        </p:scale>
        <p:origin x="28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svg"/><Relationship Id="rId7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jpe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24127" y="227532"/>
            <a:ext cx="15591411" cy="1202626"/>
            <a:chOff x="0" y="0"/>
            <a:chExt cx="20788547" cy="1603502"/>
          </a:xfrm>
        </p:grpSpPr>
        <p:sp>
          <p:nvSpPr>
            <p:cNvPr id="3" name="TextBox 3"/>
            <p:cNvSpPr txBox="1"/>
            <p:nvPr/>
          </p:nvSpPr>
          <p:spPr>
            <a:xfrm>
              <a:off x="0" y="681599"/>
              <a:ext cx="20788547" cy="7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sz="3155" b="1" spc="88">
                  <a:solidFill>
                    <a:srgbClr val="01565B"/>
                  </a:solidFill>
                  <a:latin typeface="Now Bold"/>
                  <a:ea typeface="Now Bold"/>
                  <a:cs typeface="Now Bold"/>
                  <a:sym typeface="Now Bold"/>
                </a:rPr>
                <a:t>CATHAY HACKATHON 2024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4293" y="0"/>
              <a:ext cx="1658542" cy="1603502"/>
            </a:xfrm>
            <a:custGeom>
              <a:avLst/>
              <a:gdLst/>
              <a:ahLst/>
              <a:cxnLst/>
              <a:rect l="l" t="t" r="r" b="b"/>
              <a:pathLst>
                <a:path w="1658542" h="1603502">
                  <a:moveTo>
                    <a:pt x="0" y="0"/>
                  </a:moveTo>
                  <a:lnTo>
                    <a:pt x="1658542" y="0"/>
                  </a:lnTo>
                  <a:lnTo>
                    <a:pt x="1658542" y="1603502"/>
                  </a:lnTo>
                  <a:lnTo>
                    <a:pt x="0" y="1603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2839" y="5728561"/>
            <a:ext cx="2579954" cy="2569876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7294" r="223" b="-1729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48247" y="5728561"/>
            <a:ext cx="2569876" cy="256987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b="-1139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99197" y="5728561"/>
            <a:ext cx="2569876" cy="25698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6555" b="-165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79667" y="5728561"/>
            <a:ext cx="2665354" cy="26653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911" t="-35185" r="-16437" b="-239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9557356" y="4452211"/>
            <a:ext cx="1146772" cy="1061421"/>
          </a:xfrm>
          <a:custGeom>
            <a:avLst/>
            <a:gdLst/>
            <a:ahLst/>
            <a:cxnLst/>
            <a:rect l="l" t="t" r="r" b="b"/>
            <a:pathLst>
              <a:path w="1146772" h="1061421">
                <a:moveTo>
                  <a:pt x="0" y="0"/>
                </a:moveTo>
                <a:lnTo>
                  <a:pt x="1146772" y="0"/>
                </a:lnTo>
                <a:lnTo>
                  <a:pt x="1146772" y="1061421"/>
                </a:lnTo>
                <a:lnTo>
                  <a:pt x="0" y="1061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575" r="-10283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842515" y="5621065"/>
            <a:ext cx="2784868" cy="278486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16747" b="-167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266743" y="4642711"/>
            <a:ext cx="4897386" cy="125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3847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BlackHats</a:t>
            </a:r>
          </a:p>
          <a:p>
            <a:pPr algn="ctr">
              <a:lnSpc>
                <a:spcPts val="4693"/>
              </a:lnSpc>
            </a:pPr>
            <a:endParaRPr lang="en-US" sz="3847" b="1">
              <a:solidFill>
                <a:srgbClr val="494949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167992" y="2095500"/>
            <a:ext cx="10386208" cy="1509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25"/>
              </a:lnSpc>
              <a:spcBef>
                <a:spcPct val="0"/>
              </a:spcBef>
            </a:pPr>
            <a:r>
              <a:rPr lang="en-US" sz="9611" b="1" dirty="0" err="1">
                <a:solidFill>
                  <a:srgbClr val="01565B"/>
                </a:solidFill>
                <a:latin typeface="Now Bold"/>
                <a:ea typeface="Now Bold"/>
                <a:cs typeface="Now Bold"/>
                <a:sym typeface="Now Bold"/>
              </a:rPr>
              <a:t>CargoXcelerate</a:t>
            </a:r>
            <a:endParaRPr lang="en-US" sz="9611" b="1" dirty="0">
              <a:solidFill>
                <a:srgbClr val="01565B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64855" y="3795113"/>
            <a:ext cx="11558290" cy="65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5"/>
              </a:lnSpc>
              <a:spcBef>
                <a:spcPct val="0"/>
              </a:spcBef>
            </a:pPr>
            <a:r>
              <a:rPr lang="en-US" sz="3799">
                <a:solidFill>
                  <a:srgbClr val="494949"/>
                </a:solidFill>
                <a:latin typeface="Optima"/>
                <a:ea typeface="Optima"/>
                <a:cs typeface="Optima"/>
                <a:sym typeface="Optima"/>
              </a:rPr>
              <a:t>Overcoming competitions and unlocking new networks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8416290"/>
            <a:ext cx="4309779" cy="5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sz="3199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Abrar Hossain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15731" y="8403669"/>
            <a:ext cx="2339429" cy="5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sz="3199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Dani K Martin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77769" y="8403669"/>
            <a:ext cx="2317254" cy="5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sz="3199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Safwan Abdal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20069" y="8403669"/>
            <a:ext cx="2584549" cy="5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sz="3199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Sahat Mahmud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63733" y="8403669"/>
            <a:ext cx="2542431" cy="5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sz="3199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Dawn K Martin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0" y="8932037"/>
            <a:ext cx="4309779" cy="47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494949"/>
                </a:solidFill>
                <a:latin typeface="Calibri (MS)"/>
                <a:ea typeface="Calibri (MS)"/>
                <a:cs typeface="Calibri (MS)"/>
                <a:sym typeface="Calibri (MS)"/>
              </a:rPr>
              <a:t>PolyU</a:t>
            </a:r>
            <a:endParaRPr lang="en-US" sz="2800" dirty="0">
              <a:solidFill>
                <a:srgbClr val="494949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164485" y="8919416"/>
            <a:ext cx="841921" cy="47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494949"/>
                </a:solidFill>
                <a:latin typeface="Calibri (MS)"/>
                <a:ea typeface="Calibri (MS)"/>
                <a:cs typeface="Calibri (MS)"/>
                <a:sym typeface="Calibri (MS)"/>
              </a:rPr>
              <a:t>PolyU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15436" y="8919416"/>
            <a:ext cx="841921" cy="47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494949"/>
                </a:solidFill>
                <a:latin typeface="Calibri (MS)"/>
                <a:ea typeface="Calibri (MS)"/>
                <a:cs typeface="Calibri (MS)"/>
                <a:sym typeface="Calibri (MS)"/>
              </a:rPr>
              <a:t>PolyU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91384" y="8919416"/>
            <a:ext cx="841921" cy="47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494949"/>
                </a:solidFill>
                <a:latin typeface="Calibri (MS)"/>
                <a:ea typeface="Calibri (MS)"/>
                <a:cs typeface="Calibri (MS)"/>
                <a:sym typeface="Calibri (MS)"/>
              </a:rPr>
              <a:t>PolyU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749397" y="8919416"/>
            <a:ext cx="971104" cy="47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800">
                <a:solidFill>
                  <a:srgbClr val="494949"/>
                </a:solidFill>
                <a:latin typeface="Calibri (MS)"/>
                <a:ea typeface="Calibri (MS)"/>
                <a:cs typeface="Calibri (MS)"/>
                <a:sym typeface="Calibri (MS)"/>
              </a:rPr>
              <a:t>HKUST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59707"/>
            <a:ext cx="14289379" cy="0"/>
          </a:xfrm>
          <a:prstGeom prst="line">
            <a:avLst/>
          </a:prstGeom>
          <a:ln w="38100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93827" y="502443"/>
            <a:ext cx="8798844" cy="91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96"/>
              </a:lnSpc>
            </a:pPr>
            <a:r>
              <a:rPr lang="en-US" sz="5243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Proposed Solution (Front End)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924127" y="227532"/>
            <a:ext cx="15591411" cy="1202626"/>
            <a:chOff x="0" y="0"/>
            <a:chExt cx="20788547" cy="1603502"/>
          </a:xfrm>
        </p:grpSpPr>
        <p:sp>
          <p:nvSpPr>
            <p:cNvPr id="5" name="TextBox 5"/>
            <p:cNvSpPr txBox="1"/>
            <p:nvPr/>
          </p:nvSpPr>
          <p:spPr>
            <a:xfrm>
              <a:off x="0" y="681599"/>
              <a:ext cx="20788547" cy="7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sz="3155" b="1" spc="88">
                  <a:solidFill>
                    <a:srgbClr val="01565B"/>
                  </a:solidFill>
                  <a:latin typeface="Now Bold"/>
                  <a:ea typeface="Now Bold"/>
                  <a:cs typeface="Now Bold"/>
                  <a:sym typeface="Now Bold"/>
                </a:rPr>
                <a:t>CATHAY HACKATHON 2024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14284293" y="0"/>
              <a:ext cx="1658542" cy="1603502"/>
            </a:xfrm>
            <a:custGeom>
              <a:avLst/>
              <a:gdLst/>
              <a:ahLst/>
              <a:cxnLst/>
              <a:rect l="l" t="t" r="r" b="b"/>
              <a:pathLst>
                <a:path w="1658542" h="1603502">
                  <a:moveTo>
                    <a:pt x="0" y="0"/>
                  </a:moveTo>
                  <a:lnTo>
                    <a:pt x="1658542" y="0"/>
                  </a:lnTo>
                  <a:lnTo>
                    <a:pt x="1658542" y="1603502"/>
                  </a:lnTo>
                  <a:lnTo>
                    <a:pt x="0" y="1603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68026" y="1764975"/>
            <a:ext cx="7207086" cy="3999933"/>
          </a:xfrm>
          <a:custGeom>
            <a:avLst/>
            <a:gdLst/>
            <a:ahLst/>
            <a:cxnLst/>
            <a:rect l="l" t="t" r="r" b="b"/>
            <a:pathLst>
              <a:path w="7207086" h="3999933">
                <a:moveTo>
                  <a:pt x="0" y="0"/>
                </a:moveTo>
                <a:lnTo>
                  <a:pt x="7207086" y="0"/>
                </a:lnTo>
                <a:lnTo>
                  <a:pt x="7207086" y="3999933"/>
                </a:lnTo>
                <a:lnTo>
                  <a:pt x="0" y="3999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031869" y="1764975"/>
            <a:ext cx="7126829" cy="3999933"/>
          </a:xfrm>
          <a:custGeom>
            <a:avLst/>
            <a:gdLst/>
            <a:ahLst/>
            <a:cxnLst/>
            <a:rect l="l" t="t" r="r" b="b"/>
            <a:pathLst>
              <a:path w="7126829" h="3999933">
                <a:moveTo>
                  <a:pt x="0" y="0"/>
                </a:moveTo>
                <a:lnTo>
                  <a:pt x="7126829" y="0"/>
                </a:lnTo>
                <a:lnTo>
                  <a:pt x="7126829" y="3999933"/>
                </a:lnTo>
                <a:lnTo>
                  <a:pt x="0" y="3999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68026" y="6050658"/>
            <a:ext cx="7207086" cy="4026959"/>
          </a:xfrm>
          <a:custGeom>
            <a:avLst/>
            <a:gdLst/>
            <a:ahLst/>
            <a:cxnLst/>
            <a:rect l="l" t="t" r="r" b="b"/>
            <a:pathLst>
              <a:path w="7207086" h="4026959">
                <a:moveTo>
                  <a:pt x="0" y="0"/>
                </a:moveTo>
                <a:lnTo>
                  <a:pt x="7207086" y="0"/>
                </a:lnTo>
                <a:lnTo>
                  <a:pt x="7207086" y="4026959"/>
                </a:lnTo>
                <a:lnTo>
                  <a:pt x="0" y="402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031869" y="6050658"/>
            <a:ext cx="7126829" cy="4026959"/>
          </a:xfrm>
          <a:custGeom>
            <a:avLst/>
            <a:gdLst/>
            <a:ahLst/>
            <a:cxnLst/>
            <a:rect l="l" t="t" r="r" b="b"/>
            <a:pathLst>
              <a:path w="7126829" h="4026959">
                <a:moveTo>
                  <a:pt x="0" y="0"/>
                </a:moveTo>
                <a:lnTo>
                  <a:pt x="7126829" y="0"/>
                </a:lnTo>
                <a:lnTo>
                  <a:pt x="7126829" y="4026959"/>
                </a:lnTo>
                <a:lnTo>
                  <a:pt x="0" y="402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63" r="-56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59707"/>
            <a:ext cx="14289379" cy="0"/>
          </a:xfrm>
          <a:prstGeom prst="line">
            <a:avLst/>
          </a:prstGeom>
          <a:ln w="38100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93827" y="502443"/>
            <a:ext cx="8798844" cy="91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96"/>
              </a:lnSpc>
            </a:pPr>
            <a:r>
              <a:rPr lang="en-US" sz="5243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Proposed Solution (Front End)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924127" y="227532"/>
            <a:ext cx="15591411" cy="1202626"/>
            <a:chOff x="0" y="0"/>
            <a:chExt cx="20788547" cy="1603502"/>
          </a:xfrm>
        </p:grpSpPr>
        <p:sp>
          <p:nvSpPr>
            <p:cNvPr id="5" name="TextBox 5"/>
            <p:cNvSpPr txBox="1"/>
            <p:nvPr/>
          </p:nvSpPr>
          <p:spPr>
            <a:xfrm>
              <a:off x="0" y="681599"/>
              <a:ext cx="20788547" cy="7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sz="3155" b="1" spc="88">
                  <a:solidFill>
                    <a:srgbClr val="01565B"/>
                  </a:solidFill>
                  <a:latin typeface="Now Bold"/>
                  <a:ea typeface="Now Bold"/>
                  <a:cs typeface="Now Bold"/>
                  <a:sym typeface="Now Bold"/>
                </a:rPr>
                <a:t>CATHAY HACKATHON 2024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14284293" y="0"/>
              <a:ext cx="1658542" cy="1603502"/>
            </a:xfrm>
            <a:custGeom>
              <a:avLst/>
              <a:gdLst/>
              <a:ahLst/>
              <a:cxnLst/>
              <a:rect l="l" t="t" r="r" b="b"/>
              <a:pathLst>
                <a:path w="1658542" h="1603502">
                  <a:moveTo>
                    <a:pt x="0" y="0"/>
                  </a:moveTo>
                  <a:lnTo>
                    <a:pt x="1658542" y="0"/>
                  </a:lnTo>
                  <a:lnTo>
                    <a:pt x="1658542" y="1603502"/>
                  </a:lnTo>
                  <a:lnTo>
                    <a:pt x="0" y="1603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86130" y="1755370"/>
            <a:ext cx="7151057" cy="4004592"/>
          </a:xfrm>
          <a:custGeom>
            <a:avLst/>
            <a:gdLst/>
            <a:ahLst/>
            <a:cxnLst/>
            <a:rect l="l" t="t" r="r" b="b"/>
            <a:pathLst>
              <a:path w="7151057" h="4004592">
                <a:moveTo>
                  <a:pt x="0" y="0"/>
                </a:moveTo>
                <a:lnTo>
                  <a:pt x="7151057" y="0"/>
                </a:lnTo>
                <a:lnTo>
                  <a:pt x="7151057" y="4004592"/>
                </a:lnTo>
                <a:lnTo>
                  <a:pt x="0" y="400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950698" y="1755370"/>
            <a:ext cx="7215481" cy="4004592"/>
          </a:xfrm>
          <a:custGeom>
            <a:avLst/>
            <a:gdLst/>
            <a:ahLst/>
            <a:cxnLst/>
            <a:rect l="l" t="t" r="r" b="b"/>
            <a:pathLst>
              <a:path w="7215481" h="4004592">
                <a:moveTo>
                  <a:pt x="0" y="0"/>
                </a:moveTo>
                <a:lnTo>
                  <a:pt x="7215481" y="0"/>
                </a:lnTo>
                <a:lnTo>
                  <a:pt x="7215481" y="4004592"/>
                </a:lnTo>
                <a:lnTo>
                  <a:pt x="0" y="400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86130" y="6036187"/>
            <a:ext cx="7151057" cy="3977775"/>
          </a:xfrm>
          <a:custGeom>
            <a:avLst/>
            <a:gdLst/>
            <a:ahLst/>
            <a:cxnLst/>
            <a:rect l="l" t="t" r="r" b="b"/>
            <a:pathLst>
              <a:path w="7151057" h="3977775">
                <a:moveTo>
                  <a:pt x="0" y="0"/>
                </a:moveTo>
                <a:lnTo>
                  <a:pt x="7151057" y="0"/>
                </a:lnTo>
                <a:lnTo>
                  <a:pt x="7151057" y="3977775"/>
                </a:lnTo>
                <a:lnTo>
                  <a:pt x="0" y="3977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950698" y="6036187"/>
            <a:ext cx="7215481" cy="3977775"/>
          </a:xfrm>
          <a:custGeom>
            <a:avLst/>
            <a:gdLst/>
            <a:ahLst/>
            <a:cxnLst/>
            <a:rect l="l" t="t" r="r" b="b"/>
            <a:pathLst>
              <a:path w="7215481" h="3977775">
                <a:moveTo>
                  <a:pt x="0" y="0"/>
                </a:moveTo>
                <a:lnTo>
                  <a:pt x="7215481" y="0"/>
                </a:lnTo>
                <a:lnTo>
                  <a:pt x="7215481" y="3977775"/>
                </a:lnTo>
                <a:lnTo>
                  <a:pt x="0" y="3977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63" b="-56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07581" y="-1433998"/>
            <a:ext cx="18495581" cy="12516507"/>
            <a:chOff x="0" y="0"/>
            <a:chExt cx="4871264" cy="32965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1264" cy="3296529"/>
            </a:xfrm>
            <a:custGeom>
              <a:avLst/>
              <a:gdLst/>
              <a:ahLst/>
              <a:cxnLst/>
              <a:rect l="l" t="t" r="r" b="b"/>
              <a:pathLst>
                <a:path w="4871264" h="3296529">
                  <a:moveTo>
                    <a:pt x="0" y="0"/>
                  </a:moveTo>
                  <a:lnTo>
                    <a:pt x="4871264" y="0"/>
                  </a:lnTo>
                  <a:lnTo>
                    <a:pt x="4871264" y="3296529"/>
                  </a:lnTo>
                  <a:lnTo>
                    <a:pt x="0" y="3296529"/>
                  </a:lnTo>
                  <a:close/>
                </a:path>
              </a:pathLst>
            </a:custGeom>
            <a:solidFill>
              <a:srgbClr val="494949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71264" cy="3334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07581" y="1256102"/>
            <a:ext cx="18783294" cy="213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31"/>
              </a:lnSpc>
              <a:spcBef>
                <a:spcPct val="0"/>
              </a:spcBef>
            </a:pPr>
            <a:r>
              <a:rPr lang="en-US" sz="12308" b="1" spc="34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CATHAY DELIVERS-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65023" y="3632678"/>
            <a:ext cx="8322377" cy="2135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220"/>
              </a:lnSpc>
              <a:spcBef>
                <a:spcPct val="0"/>
              </a:spcBef>
            </a:pPr>
            <a:r>
              <a:rPr lang="en-US" sz="12300" b="1" spc="344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ON TIME,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26847" y="6006308"/>
            <a:ext cx="10226725" cy="213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20"/>
              </a:lnSpc>
              <a:spcBef>
                <a:spcPct val="0"/>
              </a:spcBef>
            </a:pPr>
            <a:r>
              <a:rPr lang="en-US" sz="12300" b="1" spc="344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EVERY TIME.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24127" y="227532"/>
            <a:ext cx="15591411" cy="1202626"/>
            <a:chOff x="0" y="0"/>
            <a:chExt cx="20788547" cy="1603502"/>
          </a:xfrm>
        </p:grpSpPr>
        <p:sp>
          <p:nvSpPr>
            <p:cNvPr id="3" name="TextBox 3"/>
            <p:cNvSpPr txBox="1"/>
            <p:nvPr/>
          </p:nvSpPr>
          <p:spPr>
            <a:xfrm>
              <a:off x="0" y="681599"/>
              <a:ext cx="20788547" cy="7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sz="3155" b="1" spc="88">
                  <a:solidFill>
                    <a:srgbClr val="01565B"/>
                  </a:solidFill>
                  <a:latin typeface="Now Bold"/>
                  <a:ea typeface="Now Bold"/>
                  <a:cs typeface="Now Bold"/>
                  <a:sym typeface="Now Bold"/>
                </a:rPr>
                <a:t>CATHAY HACKATHON 2024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4293" y="0"/>
              <a:ext cx="1658542" cy="1603502"/>
            </a:xfrm>
            <a:custGeom>
              <a:avLst/>
              <a:gdLst/>
              <a:ahLst/>
              <a:cxnLst/>
              <a:rect l="l" t="t" r="r" b="b"/>
              <a:pathLst>
                <a:path w="1658542" h="1603502">
                  <a:moveTo>
                    <a:pt x="0" y="0"/>
                  </a:moveTo>
                  <a:lnTo>
                    <a:pt x="1658542" y="0"/>
                  </a:lnTo>
                  <a:lnTo>
                    <a:pt x="1658542" y="1603502"/>
                  </a:lnTo>
                  <a:lnTo>
                    <a:pt x="0" y="1603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5455" y="9347746"/>
            <a:ext cx="1911203" cy="50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2"/>
              </a:lnSpc>
            </a:pPr>
            <a:r>
              <a:rPr lang="en-US" sz="2911" b="1" i="1">
                <a:solidFill>
                  <a:srgbClr val="545454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BlackHats</a:t>
            </a:r>
          </a:p>
        </p:txBody>
      </p:sp>
      <p:sp>
        <p:nvSpPr>
          <p:cNvPr id="6" name="Freeform 6"/>
          <p:cNvSpPr/>
          <p:nvPr/>
        </p:nvSpPr>
        <p:spPr>
          <a:xfrm>
            <a:off x="1521967" y="9083565"/>
            <a:ext cx="1146772" cy="1061421"/>
          </a:xfrm>
          <a:custGeom>
            <a:avLst/>
            <a:gdLst/>
            <a:ahLst/>
            <a:cxnLst/>
            <a:rect l="l" t="t" r="r" b="b"/>
            <a:pathLst>
              <a:path w="1146772" h="1061421">
                <a:moveTo>
                  <a:pt x="0" y="0"/>
                </a:moveTo>
                <a:lnTo>
                  <a:pt x="1146771" y="0"/>
                </a:lnTo>
                <a:lnTo>
                  <a:pt x="1146771" y="1061421"/>
                </a:lnTo>
                <a:lnTo>
                  <a:pt x="0" y="1061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75" r="-1028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906656"/>
            <a:ext cx="5479015" cy="8351644"/>
          </a:xfrm>
          <a:custGeom>
            <a:avLst/>
            <a:gdLst/>
            <a:ahLst/>
            <a:cxnLst/>
            <a:rect l="l" t="t" r="r" b="b"/>
            <a:pathLst>
              <a:path w="5479015" h="8351644">
                <a:moveTo>
                  <a:pt x="0" y="0"/>
                </a:moveTo>
                <a:lnTo>
                  <a:pt x="5479015" y="0"/>
                </a:lnTo>
                <a:lnTo>
                  <a:pt x="5479015" y="8351644"/>
                </a:lnTo>
                <a:lnTo>
                  <a:pt x="0" y="8351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507715" y="3324459"/>
            <a:ext cx="11640762" cy="295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5"/>
              </a:lnSpc>
              <a:spcBef>
                <a:spcPct val="0"/>
              </a:spcBef>
            </a:pPr>
            <a:r>
              <a:rPr lang="en-US" sz="6438" b="1">
                <a:solidFill>
                  <a:srgbClr val="494949"/>
                </a:solidFill>
                <a:latin typeface="Now Bold"/>
                <a:ea typeface="Now Bold"/>
                <a:cs typeface="Now Bold"/>
                <a:sym typeface="Now Bold"/>
              </a:rPr>
              <a:t>CARGOXCELERATE: EVERY PACKAGE, A CHANCE TO MAKE A DIFFERENCE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976167" y="6281037"/>
            <a:ext cx="6442766" cy="1673587"/>
            <a:chOff x="0" y="0"/>
            <a:chExt cx="1696860" cy="4407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6860" cy="440780"/>
            </a:xfrm>
            <a:custGeom>
              <a:avLst/>
              <a:gdLst/>
              <a:ahLst/>
              <a:cxnLst/>
              <a:rect l="l" t="t" r="r" b="b"/>
              <a:pathLst>
                <a:path w="1696860" h="440780">
                  <a:moveTo>
                    <a:pt x="61284" y="0"/>
                  </a:moveTo>
                  <a:lnTo>
                    <a:pt x="1635576" y="0"/>
                  </a:lnTo>
                  <a:cubicBezTo>
                    <a:pt x="1669422" y="0"/>
                    <a:pt x="1696860" y="27438"/>
                    <a:pt x="1696860" y="61284"/>
                  </a:cubicBezTo>
                  <a:lnTo>
                    <a:pt x="1696860" y="379496"/>
                  </a:lnTo>
                  <a:cubicBezTo>
                    <a:pt x="1696860" y="413342"/>
                    <a:pt x="1669422" y="440780"/>
                    <a:pt x="1635576" y="440780"/>
                  </a:cubicBezTo>
                  <a:lnTo>
                    <a:pt x="61284" y="440780"/>
                  </a:lnTo>
                  <a:cubicBezTo>
                    <a:pt x="27438" y="440780"/>
                    <a:pt x="0" y="413342"/>
                    <a:pt x="0" y="379496"/>
                  </a:cubicBezTo>
                  <a:lnTo>
                    <a:pt x="0" y="61284"/>
                  </a:lnTo>
                  <a:cubicBezTo>
                    <a:pt x="0" y="27438"/>
                    <a:pt x="27438" y="0"/>
                    <a:pt x="61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6B6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96860" cy="47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507715" y="6641901"/>
            <a:ext cx="11640762" cy="99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5"/>
              </a:lnSpc>
              <a:spcBef>
                <a:spcPct val="0"/>
              </a:spcBef>
            </a:pPr>
            <a:r>
              <a:rPr lang="en-US" sz="6438" b="1">
                <a:solidFill>
                  <a:srgbClr val="494949"/>
                </a:solidFill>
                <a:latin typeface="Now Bold"/>
                <a:ea typeface="Now Bold"/>
                <a:cs typeface="Now Bold"/>
                <a:sym typeface="Now Bold"/>
              </a:rPr>
              <a:t>Q&amp;A NOW!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24127" y="227532"/>
            <a:ext cx="15591411" cy="1202626"/>
            <a:chOff x="0" y="0"/>
            <a:chExt cx="20788547" cy="1603502"/>
          </a:xfrm>
        </p:grpSpPr>
        <p:sp>
          <p:nvSpPr>
            <p:cNvPr id="3" name="TextBox 3"/>
            <p:cNvSpPr txBox="1"/>
            <p:nvPr/>
          </p:nvSpPr>
          <p:spPr>
            <a:xfrm>
              <a:off x="0" y="681599"/>
              <a:ext cx="20788547" cy="7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sz="3155" b="1" spc="88">
                  <a:solidFill>
                    <a:srgbClr val="01565B"/>
                  </a:solidFill>
                  <a:latin typeface="Now Bold"/>
                  <a:ea typeface="Now Bold"/>
                  <a:cs typeface="Now Bold"/>
                  <a:sym typeface="Now Bold"/>
                </a:rPr>
                <a:t>CATHAY HACKATHON 2024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4293" y="0"/>
              <a:ext cx="1658542" cy="1603502"/>
            </a:xfrm>
            <a:custGeom>
              <a:avLst/>
              <a:gdLst/>
              <a:ahLst/>
              <a:cxnLst/>
              <a:rect l="l" t="t" r="r" b="b"/>
              <a:pathLst>
                <a:path w="1658542" h="1603502">
                  <a:moveTo>
                    <a:pt x="0" y="0"/>
                  </a:moveTo>
                  <a:lnTo>
                    <a:pt x="1658542" y="0"/>
                  </a:lnTo>
                  <a:lnTo>
                    <a:pt x="1658542" y="1603502"/>
                  </a:lnTo>
                  <a:lnTo>
                    <a:pt x="0" y="1603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5455" y="9347746"/>
            <a:ext cx="1911203" cy="50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2"/>
              </a:lnSpc>
            </a:pPr>
            <a:r>
              <a:rPr lang="en-US" sz="2911" b="1" i="1">
                <a:solidFill>
                  <a:srgbClr val="545454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BlackHats</a:t>
            </a:r>
          </a:p>
        </p:txBody>
      </p:sp>
      <p:sp>
        <p:nvSpPr>
          <p:cNvPr id="6" name="Freeform 6"/>
          <p:cNvSpPr/>
          <p:nvPr/>
        </p:nvSpPr>
        <p:spPr>
          <a:xfrm>
            <a:off x="1521967" y="9083565"/>
            <a:ext cx="1146772" cy="1061421"/>
          </a:xfrm>
          <a:custGeom>
            <a:avLst/>
            <a:gdLst/>
            <a:ahLst/>
            <a:cxnLst/>
            <a:rect l="l" t="t" r="r" b="b"/>
            <a:pathLst>
              <a:path w="1146772" h="1061421">
                <a:moveTo>
                  <a:pt x="0" y="0"/>
                </a:moveTo>
                <a:lnTo>
                  <a:pt x="1146771" y="0"/>
                </a:lnTo>
                <a:lnTo>
                  <a:pt x="1146771" y="1061421"/>
                </a:lnTo>
                <a:lnTo>
                  <a:pt x="0" y="1061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75" r="-1028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1561814"/>
            <a:ext cx="5764275" cy="7390096"/>
          </a:xfrm>
          <a:custGeom>
            <a:avLst/>
            <a:gdLst/>
            <a:ahLst/>
            <a:cxnLst/>
            <a:rect l="l" t="t" r="r" b="b"/>
            <a:pathLst>
              <a:path w="5764275" h="7390096">
                <a:moveTo>
                  <a:pt x="0" y="0"/>
                </a:moveTo>
                <a:lnTo>
                  <a:pt x="5764275" y="0"/>
                </a:lnTo>
                <a:lnTo>
                  <a:pt x="5764275" y="7390096"/>
                </a:lnTo>
                <a:lnTo>
                  <a:pt x="0" y="7390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43694" y="2615951"/>
            <a:ext cx="2709242" cy="5938065"/>
          </a:xfrm>
          <a:custGeom>
            <a:avLst/>
            <a:gdLst/>
            <a:ahLst/>
            <a:cxnLst/>
            <a:rect l="l" t="t" r="r" b="b"/>
            <a:pathLst>
              <a:path w="2709242" h="5938065">
                <a:moveTo>
                  <a:pt x="0" y="0"/>
                </a:moveTo>
                <a:lnTo>
                  <a:pt x="2709242" y="0"/>
                </a:lnTo>
                <a:lnTo>
                  <a:pt x="2709242" y="5938066"/>
                </a:lnTo>
                <a:lnTo>
                  <a:pt x="0" y="5938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346869" y="1755547"/>
            <a:ext cx="2077470" cy="7658874"/>
          </a:xfrm>
          <a:custGeom>
            <a:avLst/>
            <a:gdLst/>
            <a:ahLst/>
            <a:cxnLst/>
            <a:rect l="l" t="t" r="r" b="b"/>
            <a:pathLst>
              <a:path w="2077470" h="7658874">
                <a:moveTo>
                  <a:pt x="0" y="0"/>
                </a:moveTo>
                <a:lnTo>
                  <a:pt x="2077470" y="0"/>
                </a:lnTo>
                <a:lnTo>
                  <a:pt x="2077470" y="7658874"/>
                </a:lnTo>
                <a:lnTo>
                  <a:pt x="0" y="7658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475645" y="1430158"/>
            <a:ext cx="948694" cy="948694"/>
          </a:xfrm>
          <a:custGeom>
            <a:avLst/>
            <a:gdLst/>
            <a:ahLst/>
            <a:cxnLst/>
            <a:rect l="l" t="t" r="r" b="b"/>
            <a:pathLst>
              <a:path w="948694" h="948694">
                <a:moveTo>
                  <a:pt x="0" y="0"/>
                </a:moveTo>
                <a:lnTo>
                  <a:pt x="948694" y="0"/>
                </a:lnTo>
                <a:lnTo>
                  <a:pt x="948694" y="948694"/>
                </a:lnTo>
                <a:lnTo>
                  <a:pt x="0" y="9486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9281" y="1845479"/>
            <a:ext cx="7093324" cy="7238086"/>
          </a:xfrm>
          <a:custGeom>
            <a:avLst/>
            <a:gdLst/>
            <a:ahLst/>
            <a:cxnLst/>
            <a:rect l="l" t="t" r="r" b="b"/>
            <a:pathLst>
              <a:path w="7093324" h="7238086">
                <a:moveTo>
                  <a:pt x="0" y="0"/>
                </a:moveTo>
                <a:lnTo>
                  <a:pt x="7093324" y="0"/>
                </a:lnTo>
                <a:lnTo>
                  <a:pt x="7093324" y="7238086"/>
                </a:lnTo>
                <a:lnTo>
                  <a:pt x="0" y="7238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1235" y="2580188"/>
            <a:ext cx="5566765" cy="576866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275455" y="2871935"/>
            <a:ext cx="5146285" cy="5185174"/>
          </a:xfrm>
          <a:custGeom>
            <a:avLst/>
            <a:gdLst/>
            <a:ahLst/>
            <a:cxnLst/>
            <a:rect l="l" t="t" r="r" b="b"/>
            <a:pathLst>
              <a:path w="5146285" h="5185174">
                <a:moveTo>
                  <a:pt x="0" y="0"/>
                </a:moveTo>
                <a:lnTo>
                  <a:pt x="5146285" y="0"/>
                </a:lnTo>
                <a:lnTo>
                  <a:pt x="5146285" y="5185174"/>
                </a:lnTo>
                <a:lnTo>
                  <a:pt x="0" y="5185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924127" y="227532"/>
            <a:ext cx="15591411" cy="1202626"/>
            <a:chOff x="0" y="0"/>
            <a:chExt cx="20788547" cy="1603502"/>
          </a:xfrm>
        </p:grpSpPr>
        <p:sp>
          <p:nvSpPr>
            <p:cNvPr id="6" name="TextBox 6"/>
            <p:cNvSpPr txBox="1"/>
            <p:nvPr/>
          </p:nvSpPr>
          <p:spPr>
            <a:xfrm>
              <a:off x="0" y="681599"/>
              <a:ext cx="20788547" cy="7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sz="3155" b="1" spc="88">
                  <a:solidFill>
                    <a:srgbClr val="01565B"/>
                  </a:solidFill>
                  <a:latin typeface="Now Bold"/>
                  <a:ea typeface="Now Bold"/>
                  <a:cs typeface="Now Bold"/>
                  <a:sym typeface="Now Bold"/>
                </a:rPr>
                <a:t>CATHAY HACKATHON 2024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14284293" y="0"/>
              <a:ext cx="1658542" cy="1603502"/>
            </a:xfrm>
            <a:custGeom>
              <a:avLst/>
              <a:gdLst/>
              <a:ahLst/>
              <a:cxnLst/>
              <a:rect l="l" t="t" r="r" b="b"/>
              <a:pathLst>
                <a:path w="1658542" h="1603502">
                  <a:moveTo>
                    <a:pt x="0" y="0"/>
                  </a:moveTo>
                  <a:lnTo>
                    <a:pt x="1658542" y="0"/>
                  </a:lnTo>
                  <a:lnTo>
                    <a:pt x="1658542" y="1603502"/>
                  </a:lnTo>
                  <a:lnTo>
                    <a:pt x="0" y="1603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5455" y="9347746"/>
            <a:ext cx="1911203" cy="50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2"/>
              </a:lnSpc>
            </a:pPr>
            <a:r>
              <a:rPr lang="en-US" sz="2911" b="1" i="1">
                <a:solidFill>
                  <a:srgbClr val="545454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BlackHats</a:t>
            </a:r>
          </a:p>
        </p:txBody>
      </p:sp>
      <p:sp>
        <p:nvSpPr>
          <p:cNvPr id="9" name="Freeform 9"/>
          <p:cNvSpPr/>
          <p:nvPr/>
        </p:nvSpPr>
        <p:spPr>
          <a:xfrm>
            <a:off x="1521967" y="9083565"/>
            <a:ext cx="1146772" cy="1061421"/>
          </a:xfrm>
          <a:custGeom>
            <a:avLst/>
            <a:gdLst/>
            <a:ahLst/>
            <a:cxnLst/>
            <a:rect l="l" t="t" r="r" b="b"/>
            <a:pathLst>
              <a:path w="1146772" h="1061421">
                <a:moveTo>
                  <a:pt x="0" y="0"/>
                </a:moveTo>
                <a:lnTo>
                  <a:pt x="1146771" y="0"/>
                </a:lnTo>
                <a:lnTo>
                  <a:pt x="1146771" y="1061421"/>
                </a:lnTo>
                <a:lnTo>
                  <a:pt x="0" y="10614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9575" r="-10283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54762" y="-1433998"/>
            <a:ext cx="19142762" cy="12516507"/>
            <a:chOff x="0" y="0"/>
            <a:chExt cx="5041715" cy="32965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1715" cy="3296529"/>
            </a:xfrm>
            <a:custGeom>
              <a:avLst/>
              <a:gdLst/>
              <a:ahLst/>
              <a:cxnLst/>
              <a:rect l="l" t="t" r="r" b="b"/>
              <a:pathLst>
                <a:path w="5041715" h="3296529">
                  <a:moveTo>
                    <a:pt x="0" y="0"/>
                  </a:moveTo>
                  <a:lnTo>
                    <a:pt x="5041715" y="0"/>
                  </a:lnTo>
                  <a:lnTo>
                    <a:pt x="5041715" y="3296529"/>
                  </a:lnTo>
                  <a:lnTo>
                    <a:pt x="0" y="3296529"/>
                  </a:lnTo>
                  <a:close/>
                </a:path>
              </a:pathLst>
            </a:custGeom>
            <a:solidFill>
              <a:srgbClr val="494949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41715" cy="3334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87394" y="1189427"/>
            <a:ext cx="9513213" cy="276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73"/>
              </a:lnSpc>
              <a:spcBef>
                <a:spcPct val="0"/>
              </a:spcBef>
            </a:pPr>
            <a:r>
              <a:rPr lang="en-US" sz="15981" b="1" spc="447">
                <a:solidFill>
                  <a:srgbClr val="FF3131"/>
                </a:solidFill>
                <a:latin typeface="Now Bold"/>
                <a:ea typeface="Now Bold"/>
                <a:cs typeface="Now Bold"/>
                <a:sym typeface="Now Bold"/>
              </a:rPr>
              <a:t>DELAYED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53846" y="3841033"/>
            <a:ext cx="12772727" cy="276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73"/>
              </a:lnSpc>
              <a:spcBef>
                <a:spcPct val="0"/>
              </a:spcBef>
            </a:pPr>
            <a:r>
              <a:rPr lang="en-US" sz="15981" b="1" spc="447">
                <a:solidFill>
                  <a:srgbClr val="FF3131"/>
                </a:solidFill>
                <a:latin typeface="Now Bold"/>
                <a:ea typeface="Now Bold"/>
                <a:cs typeface="Now Bold"/>
                <a:sym typeface="Now Bold"/>
              </a:rPr>
              <a:t>CANCELLED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6004" y="6492394"/>
            <a:ext cx="16572396" cy="2762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73"/>
              </a:lnSpc>
              <a:spcBef>
                <a:spcPct val="0"/>
              </a:spcBef>
            </a:pPr>
            <a:r>
              <a:rPr lang="en-US" sz="15981" b="1" spc="447" dirty="0">
                <a:solidFill>
                  <a:srgbClr val="FF3131"/>
                </a:solidFill>
                <a:latin typeface="Now Bold"/>
                <a:ea typeface="Now Bold"/>
                <a:cs typeface="Now Bold"/>
                <a:sym typeface="Now Bold"/>
              </a:rPr>
              <a:t>HUGE TRANSIT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24127" y="227532"/>
            <a:ext cx="15591411" cy="1202626"/>
            <a:chOff x="0" y="0"/>
            <a:chExt cx="20788547" cy="1603502"/>
          </a:xfrm>
        </p:grpSpPr>
        <p:sp>
          <p:nvSpPr>
            <p:cNvPr id="3" name="TextBox 3"/>
            <p:cNvSpPr txBox="1"/>
            <p:nvPr/>
          </p:nvSpPr>
          <p:spPr>
            <a:xfrm>
              <a:off x="0" y="681599"/>
              <a:ext cx="20788547" cy="7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sz="3155" b="1" spc="88">
                  <a:solidFill>
                    <a:srgbClr val="01565B"/>
                  </a:solidFill>
                  <a:latin typeface="Now Bold"/>
                  <a:ea typeface="Now Bold"/>
                  <a:cs typeface="Now Bold"/>
                  <a:sym typeface="Now Bold"/>
                </a:rPr>
                <a:t>CATHAY HACKATHON 2024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4293" y="0"/>
              <a:ext cx="1658542" cy="1603502"/>
            </a:xfrm>
            <a:custGeom>
              <a:avLst/>
              <a:gdLst/>
              <a:ahLst/>
              <a:cxnLst/>
              <a:rect l="l" t="t" r="r" b="b"/>
              <a:pathLst>
                <a:path w="1658542" h="1603502">
                  <a:moveTo>
                    <a:pt x="0" y="0"/>
                  </a:moveTo>
                  <a:lnTo>
                    <a:pt x="1658542" y="0"/>
                  </a:lnTo>
                  <a:lnTo>
                    <a:pt x="1658542" y="1603502"/>
                  </a:lnTo>
                  <a:lnTo>
                    <a:pt x="0" y="1603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762170"/>
            <a:ext cx="1911203" cy="50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2"/>
              </a:lnSpc>
            </a:pPr>
            <a:r>
              <a:rPr lang="en-US" sz="2911" b="1" i="1">
                <a:solidFill>
                  <a:srgbClr val="545454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BlackHats</a:t>
            </a:r>
          </a:p>
        </p:txBody>
      </p:sp>
      <p:sp>
        <p:nvSpPr>
          <p:cNvPr id="6" name="Freeform 6"/>
          <p:cNvSpPr/>
          <p:nvPr/>
        </p:nvSpPr>
        <p:spPr>
          <a:xfrm>
            <a:off x="2275212" y="497989"/>
            <a:ext cx="1146772" cy="1061421"/>
          </a:xfrm>
          <a:custGeom>
            <a:avLst/>
            <a:gdLst/>
            <a:ahLst/>
            <a:cxnLst/>
            <a:rect l="l" t="t" r="r" b="b"/>
            <a:pathLst>
              <a:path w="1146772" h="1061421">
                <a:moveTo>
                  <a:pt x="0" y="0"/>
                </a:moveTo>
                <a:lnTo>
                  <a:pt x="1146771" y="0"/>
                </a:lnTo>
                <a:lnTo>
                  <a:pt x="1146771" y="1061422"/>
                </a:lnTo>
                <a:lnTo>
                  <a:pt x="0" y="1061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575" r="-10283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16361"/>
            <a:ext cx="18288000" cy="10270639"/>
            <a:chOff x="0" y="0"/>
            <a:chExt cx="4816593" cy="270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705024"/>
            </a:xfrm>
            <a:custGeom>
              <a:avLst/>
              <a:gdLst/>
              <a:ahLst/>
              <a:cxnLst/>
              <a:rect l="l" t="t" r="r" b="b"/>
              <a:pathLst>
                <a:path w="4816592" h="2705024">
                  <a:moveTo>
                    <a:pt x="0" y="0"/>
                  </a:moveTo>
                  <a:lnTo>
                    <a:pt x="4816592" y="0"/>
                  </a:lnTo>
                  <a:lnTo>
                    <a:pt x="4816592" y="2705024"/>
                  </a:lnTo>
                  <a:lnTo>
                    <a:pt x="0" y="2705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2743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-2686235" y="-2478326"/>
            <a:ext cx="23660469" cy="1335293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14350" y="4590448"/>
            <a:ext cx="17259300" cy="108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6"/>
              </a:lnSpc>
              <a:spcBef>
                <a:spcPct val="0"/>
              </a:spcBef>
            </a:pPr>
            <a:r>
              <a:rPr lang="en-US" sz="6907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MEDICATION NOT DELIVERED ON TIME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24127" y="227532"/>
            <a:ext cx="15591411" cy="1202626"/>
            <a:chOff x="0" y="0"/>
            <a:chExt cx="20788547" cy="1603502"/>
          </a:xfrm>
        </p:grpSpPr>
        <p:sp>
          <p:nvSpPr>
            <p:cNvPr id="3" name="TextBox 3"/>
            <p:cNvSpPr txBox="1"/>
            <p:nvPr/>
          </p:nvSpPr>
          <p:spPr>
            <a:xfrm>
              <a:off x="0" y="681599"/>
              <a:ext cx="20788547" cy="7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sz="3155" b="1" spc="88">
                  <a:solidFill>
                    <a:srgbClr val="01565B"/>
                  </a:solidFill>
                  <a:latin typeface="Now Bold"/>
                  <a:ea typeface="Now Bold"/>
                  <a:cs typeface="Now Bold"/>
                  <a:sym typeface="Now Bold"/>
                </a:rPr>
                <a:t>CATHAY HACKATHON 2024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4293" y="0"/>
              <a:ext cx="1658542" cy="1603502"/>
            </a:xfrm>
            <a:custGeom>
              <a:avLst/>
              <a:gdLst/>
              <a:ahLst/>
              <a:cxnLst/>
              <a:rect l="l" t="t" r="r" b="b"/>
              <a:pathLst>
                <a:path w="1658542" h="1603502">
                  <a:moveTo>
                    <a:pt x="0" y="0"/>
                  </a:moveTo>
                  <a:lnTo>
                    <a:pt x="1658542" y="0"/>
                  </a:lnTo>
                  <a:lnTo>
                    <a:pt x="1658542" y="1603502"/>
                  </a:lnTo>
                  <a:lnTo>
                    <a:pt x="0" y="1603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762170"/>
            <a:ext cx="1911203" cy="50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2"/>
              </a:lnSpc>
            </a:pPr>
            <a:r>
              <a:rPr lang="en-US" sz="2911" b="1" i="1">
                <a:solidFill>
                  <a:srgbClr val="545454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BlackHats</a:t>
            </a:r>
          </a:p>
        </p:txBody>
      </p:sp>
      <p:sp>
        <p:nvSpPr>
          <p:cNvPr id="6" name="Freeform 6"/>
          <p:cNvSpPr/>
          <p:nvPr/>
        </p:nvSpPr>
        <p:spPr>
          <a:xfrm>
            <a:off x="2275212" y="497989"/>
            <a:ext cx="1146772" cy="1061421"/>
          </a:xfrm>
          <a:custGeom>
            <a:avLst/>
            <a:gdLst/>
            <a:ahLst/>
            <a:cxnLst/>
            <a:rect l="l" t="t" r="r" b="b"/>
            <a:pathLst>
              <a:path w="1146772" h="1061421">
                <a:moveTo>
                  <a:pt x="0" y="0"/>
                </a:moveTo>
                <a:lnTo>
                  <a:pt x="1146771" y="0"/>
                </a:lnTo>
                <a:lnTo>
                  <a:pt x="1146771" y="1061422"/>
                </a:lnTo>
                <a:lnTo>
                  <a:pt x="0" y="1061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75" r="-10283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433970" y="-135810"/>
            <a:ext cx="21044785" cy="11636635"/>
            <a:chOff x="0" y="0"/>
            <a:chExt cx="5542659" cy="30647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42659" cy="3064793"/>
            </a:xfrm>
            <a:custGeom>
              <a:avLst/>
              <a:gdLst/>
              <a:ahLst/>
              <a:cxnLst/>
              <a:rect l="l" t="t" r="r" b="b"/>
              <a:pathLst>
                <a:path w="5542659" h="3064793">
                  <a:moveTo>
                    <a:pt x="0" y="0"/>
                  </a:moveTo>
                  <a:lnTo>
                    <a:pt x="5542659" y="0"/>
                  </a:lnTo>
                  <a:lnTo>
                    <a:pt x="5542659" y="3064793"/>
                  </a:lnTo>
                  <a:lnTo>
                    <a:pt x="0" y="30647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542659" cy="3102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24127" y="227532"/>
            <a:ext cx="15591411" cy="1202626"/>
            <a:chOff x="0" y="0"/>
            <a:chExt cx="20788547" cy="1603502"/>
          </a:xfrm>
        </p:grpSpPr>
        <p:sp>
          <p:nvSpPr>
            <p:cNvPr id="3" name="TextBox 3"/>
            <p:cNvSpPr txBox="1"/>
            <p:nvPr/>
          </p:nvSpPr>
          <p:spPr>
            <a:xfrm>
              <a:off x="0" y="681599"/>
              <a:ext cx="20788547" cy="7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sz="3155" b="1" spc="88">
                  <a:solidFill>
                    <a:srgbClr val="01565B"/>
                  </a:solidFill>
                  <a:latin typeface="Now Bold"/>
                  <a:ea typeface="Now Bold"/>
                  <a:cs typeface="Now Bold"/>
                  <a:sym typeface="Now Bold"/>
                </a:rPr>
                <a:t>CATHAY HACKATHON 2024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4293" y="0"/>
              <a:ext cx="1658542" cy="1603502"/>
            </a:xfrm>
            <a:custGeom>
              <a:avLst/>
              <a:gdLst/>
              <a:ahLst/>
              <a:cxnLst/>
              <a:rect l="l" t="t" r="r" b="b"/>
              <a:pathLst>
                <a:path w="1658542" h="1603502">
                  <a:moveTo>
                    <a:pt x="0" y="0"/>
                  </a:moveTo>
                  <a:lnTo>
                    <a:pt x="1658542" y="0"/>
                  </a:lnTo>
                  <a:lnTo>
                    <a:pt x="1658542" y="1603502"/>
                  </a:lnTo>
                  <a:lnTo>
                    <a:pt x="0" y="1603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7397" y="5865124"/>
            <a:ext cx="6899163" cy="3190273"/>
            <a:chOff x="0" y="0"/>
            <a:chExt cx="2018295" cy="9332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8295" cy="933289"/>
            </a:xfrm>
            <a:custGeom>
              <a:avLst/>
              <a:gdLst/>
              <a:ahLst/>
              <a:cxnLst/>
              <a:rect l="l" t="t" r="r" b="b"/>
              <a:pathLst>
                <a:path w="2018295" h="933289">
                  <a:moveTo>
                    <a:pt x="57230" y="0"/>
                  </a:moveTo>
                  <a:lnTo>
                    <a:pt x="1961066" y="0"/>
                  </a:lnTo>
                  <a:cubicBezTo>
                    <a:pt x="1992673" y="0"/>
                    <a:pt x="2018295" y="25623"/>
                    <a:pt x="2018295" y="57230"/>
                  </a:cubicBezTo>
                  <a:lnTo>
                    <a:pt x="2018295" y="876059"/>
                  </a:lnTo>
                  <a:cubicBezTo>
                    <a:pt x="2018295" y="907666"/>
                    <a:pt x="1992673" y="933289"/>
                    <a:pt x="1961066" y="933289"/>
                  </a:cubicBezTo>
                  <a:lnTo>
                    <a:pt x="57230" y="933289"/>
                  </a:lnTo>
                  <a:cubicBezTo>
                    <a:pt x="25623" y="933289"/>
                    <a:pt x="0" y="907666"/>
                    <a:pt x="0" y="876059"/>
                  </a:cubicBezTo>
                  <a:lnTo>
                    <a:pt x="0" y="57230"/>
                  </a:lnTo>
                  <a:cubicBezTo>
                    <a:pt x="0" y="25623"/>
                    <a:pt x="25623" y="0"/>
                    <a:pt x="572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2864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018295" cy="1038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4949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Capitalizing on disruptions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36302" y="5836564"/>
            <a:ext cx="6980942" cy="3218833"/>
            <a:chOff x="0" y="0"/>
            <a:chExt cx="2042219" cy="9416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42219" cy="941644"/>
            </a:xfrm>
            <a:custGeom>
              <a:avLst/>
              <a:gdLst/>
              <a:ahLst/>
              <a:cxnLst/>
              <a:rect l="l" t="t" r="r" b="b"/>
              <a:pathLst>
                <a:path w="2042219" h="941644">
                  <a:moveTo>
                    <a:pt x="56559" y="0"/>
                  </a:moveTo>
                  <a:lnTo>
                    <a:pt x="1985660" y="0"/>
                  </a:lnTo>
                  <a:cubicBezTo>
                    <a:pt x="2016897" y="0"/>
                    <a:pt x="2042219" y="25323"/>
                    <a:pt x="2042219" y="56559"/>
                  </a:cubicBezTo>
                  <a:lnTo>
                    <a:pt x="2042219" y="885085"/>
                  </a:lnTo>
                  <a:cubicBezTo>
                    <a:pt x="2042219" y="900085"/>
                    <a:pt x="2036260" y="914471"/>
                    <a:pt x="2025653" y="925078"/>
                  </a:cubicBezTo>
                  <a:cubicBezTo>
                    <a:pt x="2015046" y="935685"/>
                    <a:pt x="2000660" y="941644"/>
                    <a:pt x="1985660" y="941644"/>
                  </a:cubicBezTo>
                  <a:lnTo>
                    <a:pt x="56559" y="941644"/>
                  </a:lnTo>
                  <a:cubicBezTo>
                    <a:pt x="41559" y="941644"/>
                    <a:pt x="27173" y="935685"/>
                    <a:pt x="16566" y="925078"/>
                  </a:cubicBezTo>
                  <a:cubicBezTo>
                    <a:pt x="5959" y="914471"/>
                    <a:pt x="0" y="900085"/>
                    <a:pt x="0" y="885085"/>
                  </a:cubicBezTo>
                  <a:lnTo>
                    <a:pt x="0" y="56559"/>
                  </a:lnTo>
                  <a:cubicBezTo>
                    <a:pt x="0" y="41559"/>
                    <a:pt x="5959" y="27173"/>
                    <a:pt x="16566" y="16566"/>
                  </a:cubicBezTo>
                  <a:cubicBezTo>
                    <a:pt x="27173" y="5959"/>
                    <a:pt x="41559" y="0"/>
                    <a:pt x="56559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2864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042219" cy="1046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9"/>
                </a:lnSpc>
              </a:pPr>
              <a:r>
                <a:rPr lang="en-US" sz="5100" b="1">
                  <a:solidFill>
                    <a:srgbClr val="4949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Providing  accelerated delivery timeframe.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2256316" y="3775802"/>
            <a:ext cx="2855984" cy="1863530"/>
          </a:xfrm>
          <a:custGeom>
            <a:avLst/>
            <a:gdLst/>
            <a:ahLst/>
            <a:cxnLst/>
            <a:rect l="l" t="t" r="r" b="b"/>
            <a:pathLst>
              <a:path w="2855984" h="1863530">
                <a:moveTo>
                  <a:pt x="2855984" y="0"/>
                </a:moveTo>
                <a:lnTo>
                  <a:pt x="0" y="0"/>
                </a:lnTo>
                <a:lnTo>
                  <a:pt x="0" y="1863529"/>
                </a:lnTo>
                <a:lnTo>
                  <a:pt x="2855984" y="1863529"/>
                </a:lnTo>
                <a:lnTo>
                  <a:pt x="28559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647765" y="3888441"/>
            <a:ext cx="2438428" cy="1645939"/>
          </a:xfrm>
          <a:custGeom>
            <a:avLst/>
            <a:gdLst/>
            <a:ahLst/>
            <a:cxnLst/>
            <a:rect l="l" t="t" r="r" b="b"/>
            <a:pathLst>
              <a:path w="2438428" h="1645939">
                <a:moveTo>
                  <a:pt x="0" y="0"/>
                </a:moveTo>
                <a:lnTo>
                  <a:pt x="2438428" y="0"/>
                </a:lnTo>
                <a:lnTo>
                  <a:pt x="2438428" y="1645939"/>
                </a:lnTo>
                <a:lnTo>
                  <a:pt x="0" y="1645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129074" y="1831092"/>
            <a:ext cx="12029853" cy="182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95"/>
              </a:lnSpc>
              <a:spcBef>
                <a:spcPct val="0"/>
              </a:spcBef>
            </a:pPr>
            <a:r>
              <a:rPr lang="en-US" sz="11635" b="1">
                <a:solidFill>
                  <a:srgbClr val="01565B"/>
                </a:solidFill>
                <a:latin typeface="Now Bold"/>
                <a:ea typeface="Now Bold"/>
                <a:cs typeface="Now Bold"/>
                <a:sym typeface="Now Bold"/>
              </a:rPr>
              <a:t>CargoXcelerate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5455" y="9347746"/>
            <a:ext cx="1911203" cy="50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2"/>
              </a:lnSpc>
            </a:pPr>
            <a:r>
              <a:rPr lang="en-US" sz="2911" b="1" i="1">
                <a:solidFill>
                  <a:srgbClr val="545454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BlackHats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21967" y="9083565"/>
            <a:ext cx="1146772" cy="1061421"/>
          </a:xfrm>
          <a:custGeom>
            <a:avLst/>
            <a:gdLst/>
            <a:ahLst/>
            <a:cxnLst/>
            <a:rect l="l" t="t" r="r" b="b"/>
            <a:pathLst>
              <a:path w="1146772" h="1061421">
                <a:moveTo>
                  <a:pt x="0" y="0"/>
                </a:moveTo>
                <a:lnTo>
                  <a:pt x="1146771" y="0"/>
                </a:lnTo>
                <a:lnTo>
                  <a:pt x="1146771" y="1061421"/>
                </a:lnTo>
                <a:lnTo>
                  <a:pt x="0" y="1061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575" r="-10283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24127" y="227532"/>
            <a:ext cx="15591411" cy="1202626"/>
            <a:chOff x="0" y="0"/>
            <a:chExt cx="20788547" cy="1603502"/>
          </a:xfrm>
        </p:grpSpPr>
        <p:sp>
          <p:nvSpPr>
            <p:cNvPr id="3" name="TextBox 3"/>
            <p:cNvSpPr txBox="1"/>
            <p:nvPr/>
          </p:nvSpPr>
          <p:spPr>
            <a:xfrm>
              <a:off x="0" y="681599"/>
              <a:ext cx="20788547" cy="7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sz="3155" b="1" spc="88">
                  <a:solidFill>
                    <a:srgbClr val="01565B"/>
                  </a:solidFill>
                  <a:latin typeface="Now Bold"/>
                  <a:ea typeface="Now Bold"/>
                  <a:cs typeface="Now Bold"/>
                  <a:sym typeface="Now Bold"/>
                </a:rPr>
                <a:t>CATHAY HACKATHON 2024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4293" y="0"/>
              <a:ext cx="1658542" cy="1603502"/>
            </a:xfrm>
            <a:custGeom>
              <a:avLst/>
              <a:gdLst/>
              <a:ahLst/>
              <a:cxnLst/>
              <a:rect l="l" t="t" r="r" b="b"/>
              <a:pathLst>
                <a:path w="1658542" h="1603502">
                  <a:moveTo>
                    <a:pt x="0" y="0"/>
                  </a:moveTo>
                  <a:lnTo>
                    <a:pt x="1658542" y="0"/>
                  </a:lnTo>
                  <a:lnTo>
                    <a:pt x="1658542" y="1603502"/>
                  </a:lnTo>
                  <a:lnTo>
                    <a:pt x="0" y="1603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6790" y="2648760"/>
            <a:ext cx="6615236" cy="6434805"/>
            <a:chOff x="0" y="0"/>
            <a:chExt cx="1566737" cy="15240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6737" cy="1524004"/>
            </a:xfrm>
            <a:custGeom>
              <a:avLst/>
              <a:gdLst/>
              <a:ahLst/>
              <a:cxnLst/>
              <a:rect l="l" t="t" r="r" b="b"/>
              <a:pathLst>
                <a:path w="1566737" h="1524004">
                  <a:moveTo>
                    <a:pt x="0" y="0"/>
                  </a:moveTo>
                  <a:lnTo>
                    <a:pt x="1566737" y="0"/>
                  </a:lnTo>
                  <a:lnTo>
                    <a:pt x="1566737" y="1524004"/>
                  </a:lnTo>
                  <a:lnTo>
                    <a:pt x="0" y="152400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66737" cy="1562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48221" y="2885895"/>
            <a:ext cx="4252373" cy="68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n-US" sz="4003" b="1">
                <a:solidFill>
                  <a:srgbClr val="01565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Optimizing Revenue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0131" y="3842501"/>
            <a:ext cx="5381800" cy="113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270"/>
              </a:lnSpc>
              <a:buFont typeface="Arial"/>
              <a:buChar char="•"/>
            </a:pPr>
            <a:r>
              <a:rPr lang="en-US" sz="3500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Leverage on Competitor flight disruption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21967" y="1744138"/>
            <a:ext cx="6868580" cy="863251"/>
            <a:chOff x="0" y="0"/>
            <a:chExt cx="1809009" cy="227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9009" cy="227358"/>
            </a:xfrm>
            <a:custGeom>
              <a:avLst/>
              <a:gdLst/>
              <a:ahLst/>
              <a:cxnLst/>
              <a:rect l="l" t="t" r="r" b="b"/>
              <a:pathLst>
                <a:path w="1809009" h="227358">
                  <a:moveTo>
                    <a:pt x="57485" y="0"/>
                  </a:moveTo>
                  <a:lnTo>
                    <a:pt x="1751524" y="0"/>
                  </a:lnTo>
                  <a:cubicBezTo>
                    <a:pt x="1783272" y="0"/>
                    <a:pt x="1809009" y="25737"/>
                    <a:pt x="1809009" y="57485"/>
                  </a:cubicBezTo>
                  <a:lnTo>
                    <a:pt x="1809009" y="169874"/>
                  </a:lnTo>
                  <a:cubicBezTo>
                    <a:pt x="1809009" y="201622"/>
                    <a:pt x="1783272" y="227358"/>
                    <a:pt x="1751524" y="227358"/>
                  </a:cubicBezTo>
                  <a:lnTo>
                    <a:pt x="57485" y="227358"/>
                  </a:lnTo>
                  <a:cubicBezTo>
                    <a:pt x="25737" y="227358"/>
                    <a:pt x="0" y="201622"/>
                    <a:pt x="0" y="169874"/>
                  </a:cubicBezTo>
                  <a:lnTo>
                    <a:pt x="0" y="57485"/>
                  </a:lnTo>
                  <a:cubicBezTo>
                    <a:pt x="0" y="25737"/>
                    <a:pt x="25737" y="0"/>
                    <a:pt x="5748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809009" cy="303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4949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Capitalizing on disruptions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56683" y="1744138"/>
            <a:ext cx="6868580" cy="863251"/>
            <a:chOff x="0" y="0"/>
            <a:chExt cx="1809009" cy="2273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09009" cy="227358"/>
            </a:xfrm>
            <a:custGeom>
              <a:avLst/>
              <a:gdLst/>
              <a:ahLst/>
              <a:cxnLst/>
              <a:rect l="l" t="t" r="r" b="b"/>
              <a:pathLst>
                <a:path w="1809009" h="227358">
                  <a:moveTo>
                    <a:pt x="57485" y="0"/>
                  </a:moveTo>
                  <a:lnTo>
                    <a:pt x="1751524" y="0"/>
                  </a:lnTo>
                  <a:cubicBezTo>
                    <a:pt x="1783272" y="0"/>
                    <a:pt x="1809009" y="25737"/>
                    <a:pt x="1809009" y="57485"/>
                  </a:cubicBezTo>
                  <a:lnTo>
                    <a:pt x="1809009" y="169874"/>
                  </a:lnTo>
                  <a:cubicBezTo>
                    <a:pt x="1809009" y="201622"/>
                    <a:pt x="1783272" y="227358"/>
                    <a:pt x="1751524" y="227358"/>
                  </a:cubicBezTo>
                  <a:lnTo>
                    <a:pt x="57485" y="227358"/>
                  </a:lnTo>
                  <a:cubicBezTo>
                    <a:pt x="25737" y="227358"/>
                    <a:pt x="0" y="201622"/>
                    <a:pt x="0" y="169874"/>
                  </a:cubicBezTo>
                  <a:lnTo>
                    <a:pt x="0" y="57485"/>
                  </a:lnTo>
                  <a:cubicBezTo>
                    <a:pt x="0" y="25737"/>
                    <a:pt x="25737" y="0"/>
                    <a:pt x="5748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809009" cy="303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4949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Accelerated delivery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78177" y="2648760"/>
            <a:ext cx="6615236" cy="6434805"/>
            <a:chOff x="0" y="0"/>
            <a:chExt cx="1566737" cy="15240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6737" cy="1524004"/>
            </a:xfrm>
            <a:custGeom>
              <a:avLst/>
              <a:gdLst/>
              <a:ahLst/>
              <a:cxnLst/>
              <a:rect l="l" t="t" r="r" b="b"/>
              <a:pathLst>
                <a:path w="1566737" h="1524004">
                  <a:moveTo>
                    <a:pt x="0" y="0"/>
                  </a:moveTo>
                  <a:lnTo>
                    <a:pt x="1566737" y="0"/>
                  </a:lnTo>
                  <a:lnTo>
                    <a:pt x="1566737" y="1524004"/>
                  </a:lnTo>
                  <a:lnTo>
                    <a:pt x="0" y="1524004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566737" cy="1562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028700" y="1459707"/>
            <a:ext cx="14289379" cy="0"/>
          </a:xfrm>
          <a:prstGeom prst="line">
            <a:avLst/>
          </a:prstGeom>
          <a:ln w="38100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566790" y="483393"/>
            <a:ext cx="5815141" cy="95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40"/>
              </a:lnSpc>
            </a:pPr>
            <a:r>
              <a:rPr lang="en-US" sz="5443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Business Incentives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5455" y="9347746"/>
            <a:ext cx="1911203" cy="50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2"/>
              </a:lnSpc>
            </a:pPr>
            <a:r>
              <a:rPr lang="en-US" sz="2911" b="1" i="1">
                <a:solidFill>
                  <a:srgbClr val="545454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BlackHats</a:t>
            </a:r>
          </a:p>
        </p:txBody>
      </p:sp>
      <p:sp>
        <p:nvSpPr>
          <p:cNvPr id="22" name="Freeform 22"/>
          <p:cNvSpPr/>
          <p:nvPr/>
        </p:nvSpPr>
        <p:spPr>
          <a:xfrm>
            <a:off x="1521967" y="9083565"/>
            <a:ext cx="1146772" cy="1061421"/>
          </a:xfrm>
          <a:custGeom>
            <a:avLst/>
            <a:gdLst/>
            <a:ahLst/>
            <a:cxnLst/>
            <a:rect l="l" t="t" r="r" b="b"/>
            <a:pathLst>
              <a:path w="1146772" h="1061421">
                <a:moveTo>
                  <a:pt x="0" y="0"/>
                </a:moveTo>
                <a:lnTo>
                  <a:pt x="1146771" y="0"/>
                </a:lnTo>
                <a:lnTo>
                  <a:pt x="1146771" y="1061421"/>
                </a:lnTo>
                <a:lnTo>
                  <a:pt x="0" y="1061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75" r="-1028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000131" y="5167111"/>
            <a:ext cx="5580775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270"/>
              </a:lnSpc>
              <a:buFont typeface="Arial"/>
              <a:buChar char="•"/>
            </a:pPr>
            <a:r>
              <a:rPr lang="en-US" sz="3500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Analyse rival flight routes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0131" y="6056663"/>
            <a:ext cx="5580775" cy="113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270"/>
              </a:lnSpc>
              <a:buFont typeface="Arial"/>
              <a:buChar char="•"/>
            </a:pPr>
            <a:r>
              <a:rPr lang="en-US" sz="3500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Compare rival flight prices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0131" y="7419373"/>
            <a:ext cx="5580775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270"/>
              </a:lnSpc>
              <a:buFont typeface="Arial"/>
              <a:buChar char="•"/>
            </a:pPr>
            <a:r>
              <a:rPr lang="en-US" sz="3500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Hike prices up accordingly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37437" y="2895420"/>
            <a:ext cx="4096717" cy="68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4"/>
              </a:lnSpc>
              <a:spcBef>
                <a:spcPct val="0"/>
              </a:spcBef>
            </a:pPr>
            <a:r>
              <a:rPr lang="en-US" sz="4003" b="1">
                <a:solidFill>
                  <a:srgbClr val="01565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Fast-Track Shipping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77479" y="7139421"/>
            <a:ext cx="5580775" cy="113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270"/>
              </a:lnSpc>
              <a:buFont typeface="Arial"/>
              <a:buChar char="•"/>
            </a:pPr>
            <a:r>
              <a:rPr lang="en-US" sz="3500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Strengthened Cathay Cargo Brand Image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77479" y="5719561"/>
            <a:ext cx="5381800" cy="113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270"/>
              </a:lnSpc>
              <a:buFont typeface="Arial"/>
              <a:buChar char="•"/>
            </a:pPr>
            <a:r>
              <a:rPr lang="en-US" sz="3500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Expanding Customer Outreach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77479" y="3766301"/>
            <a:ext cx="5866652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270"/>
              </a:lnSpc>
              <a:buFont typeface="Arial"/>
              <a:buChar char="•"/>
            </a:pPr>
            <a:r>
              <a:rPr lang="en-US" sz="3500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Handling time-sensitive shipments with swift delivery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59707"/>
            <a:ext cx="14289379" cy="0"/>
          </a:xfrm>
          <a:prstGeom prst="line">
            <a:avLst/>
          </a:prstGeom>
          <a:ln w="38100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66790" y="483393"/>
            <a:ext cx="5815141" cy="95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40"/>
              </a:lnSpc>
            </a:pPr>
            <a:r>
              <a:rPr lang="en-US" sz="5443" b="1">
                <a:solidFill>
                  <a:srgbClr val="49494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Proposed Solution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924127" y="227532"/>
            <a:ext cx="15591411" cy="1202626"/>
            <a:chOff x="0" y="0"/>
            <a:chExt cx="20788547" cy="1603502"/>
          </a:xfrm>
        </p:grpSpPr>
        <p:sp>
          <p:nvSpPr>
            <p:cNvPr id="5" name="TextBox 5"/>
            <p:cNvSpPr txBox="1"/>
            <p:nvPr/>
          </p:nvSpPr>
          <p:spPr>
            <a:xfrm>
              <a:off x="0" y="681599"/>
              <a:ext cx="20788547" cy="7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7"/>
                </a:lnSpc>
              </a:pPr>
              <a:r>
                <a:rPr lang="en-US" sz="3155" b="1" spc="88">
                  <a:solidFill>
                    <a:srgbClr val="01565B"/>
                  </a:solidFill>
                  <a:latin typeface="Now Bold"/>
                  <a:ea typeface="Now Bold"/>
                  <a:cs typeface="Now Bold"/>
                  <a:sym typeface="Now Bold"/>
                </a:rPr>
                <a:t>CATHAY HACKATHON 2024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14284293" y="0"/>
              <a:ext cx="1658542" cy="1603502"/>
            </a:xfrm>
            <a:custGeom>
              <a:avLst/>
              <a:gdLst/>
              <a:ahLst/>
              <a:cxnLst/>
              <a:rect l="l" t="t" r="r" b="b"/>
              <a:pathLst>
                <a:path w="1658542" h="1603502">
                  <a:moveTo>
                    <a:pt x="0" y="0"/>
                  </a:moveTo>
                  <a:lnTo>
                    <a:pt x="1658542" y="0"/>
                  </a:lnTo>
                  <a:lnTo>
                    <a:pt x="1658542" y="1603502"/>
                  </a:lnTo>
                  <a:lnTo>
                    <a:pt x="0" y="1603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67198" y="1741640"/>
            <a:ext cx="5249898" cy="1088731"/>
            <a:chOff x="0" y="0"/>
            <a:chExt cx="1255649" cy="2603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5649" cy="260398"/>
            </a:xfrm>
            <a:custGeom>
              <a:avLst/>
              <a:gdLst/>
              <a:ahLst/>
              <a:cxnLst/>
              <a:rect l="l" t="t" r="r" b="b"/>
              <a:pathLst>
                <a:path w="1255649" h="260398">
                  <a:moveTo>
                    <a:pt x="75209" y="0"/>
                  </a:moveTo>
                  <a:lnTo>
                    <a:pt x="1180440" y="0"/>
                  </a:lnTo>
                  <a:cubicBezTo>
                    <a:pt x="1200387" y="0"/>
                    <a:pt x="1219517" y="7924"/>
                    <a:pt x="1233621" y="22028"/>
                  </a:cubicBezTo>
                  <a:cubicBezTo>
                    <a:pt x="1247725" y="36132"/>
                    <a:pt x="1255649" y="55262"/>
                    <a:pt x="1255649" y="75209"/>
                  </a:cubicBezTo>
                  <a:lnTo>
                    <a:pt x="1255649" y="185190"/>
                  </a:lnTo>
                  <a:cubicBezTo>
                    <a:pt x="1255649" y="205136"/>
                    <a:pt x="1247725" y="224266"/>
                    <a:pt x="1233621" y="238370"/>
                  </a:cubicBezTo>
                  <a:cubicBezTo>
                    <a:pt x="1219517" y="252474"/>
                    <a:pt x="1200387" y="260398"/>
                    <a:pt x="1180440" y="260398"/>
                  </a:cubicBezTo>
                  <a:lnTo>
                    <a:pt x="75209" y="260398"/>
                  </a:lnTo>
                  <a:cubicBezTo>
                    <a:pt x="55262" y="260398"/>
                    <a:pt x="36132" y="252474"/>
                    <a:pt x="22028" y="238370"/>
                  </a:cubicBezTo>
                  <a:cubicBezTo>
                    <a:pt x="7924" y="224266"/>
                    <a:pt x="0" y="205136"/>
                    <a:pt x="0" y="185190"/>
                  </a:cubicBezTo>
                  <a:lnTo>
                    <a:pt x="0" y="75209"/>
                  </a:lnTo>
                  <a:cubicBezTo>
                    <a:pt x="0" y="55262"/>
                    <a:pt x="7924" y="36132"/>
                    <a:pt x="22028" y="22028"/>
                  </a:cubicBezTo>
                  <a:cubicBezTo>
                    <a:pt x="36132" y="7924"/>
                    <a:pt x="55262" y="0"/>
                    <a:pt x="752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255649" cy="346123"/>
            </a:xfrm>
            <a:prstGeom prst="rect">
              <a:avLst/>
            </a:prstGeom>
          </p:spPr>
          <p:txBody>
            <a:bodyPr lIns="55940" tIns="55940" rIns="55940" bIns="55940" rtlCol="0" anchor="ctr"/>
            <a:lstStyle/>
            <a:p>
              <a:pPr algn="ctr">
                <a:lnSpc>
                  <a:spcPts val="6159"/>
                </a:lnSpc>
                <a:spcBef>
                  <a:spcPct val="0"/>
                </a:spcBef>
              </a:pPr>
              <a:r>
                <a:rPr lang="en-US" sz="4399" b="1">
                  <a:solidFill>
                    <a:srgbClr val="49494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Central System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46319" y="2830371"/>
            <a:ext cx="7058716" cy="6279682"/>
            <a:chOff x="0" y="0"/>
            <a:chExt cx="9411621" cy="8372910"/>
          </a:xfrm>
        </p:grpSpPr>
        <p:sp>
          <p:nvSpPr>
            <p:cNvPr id="11" name="Freeform 11"/>
            <p:cNvSpPr/>
            <p:nvPr/>
          </p:nvSpPr>
          <p:spPr>
            <a:xfrm>
              <a:off x="1744459" y="4143998"/>
              <a:ext cx="5922704" cy="1093422"/>
            </a:xfrm>
            <a:custGeom>
              <a:avLst/>
              <a:gdLst/>
              <a:ahLst/>
              <a:cxnLst/>
              <a:rect l="l" t="t" r="r" b="b"/>
              <a:pathLst>
                <a:path w="5922704" h="1093422">
                  <a:moveTo>
                    <a:pt x="0" y="0"/>
                  </a:moveTo>
                  <a:lnTo>
                    <a:pt x="5922704" y="0"/>
                  </a:lnTo>
                  <a:lnTo>
                    <a:pt x="5922704" y="1093422"/>
                  </a:lnTo>
                  <a:lnTo>
                    <a:pt x="0" y="1093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4839545" y="5237420"/>
              <a:ext cx="0" cy="1336347"/>
            </a:xfrm>
            <a:prstGeom prst="line">
              <a:avLst/>
            </a:prstGeom>
            <a:ln w="127000" cap="flat">
              <a:solidFill>
                <a:srgbClr val="286466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1336241"/>
              <a:ext cx="9411621" cy="7036669"/>
              <a:chOff x="0" y="0"/>
              <a:chExt cx="1688275" cy="126225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88275" cy="1262251"/>
              </a:xfrm>
              <a:custGeom>
                <a:avLst/>
                <a:gdLst/>
                <a:ahLst/>
                <a:cxnLst/>
                <a:rect l="l" t="t" r="r" b="b"/>
                <a:pathLst>
                  <a:path w="1688275" h="1262251">
                    <a:moveTo>
                      <a:pt x="55936" y="0"/>
                    </a:moveTo>
                    <a:lnTo>
                      <a:pt x="1632339" y="0"/>
                    </a:lnTo>
                    <a:cubicBezTo>
                      <a:pt x="1647174" y="0"/>
                      <a:pt x="1661401" y="5893"/>
                      <a:pt x="1671892" y="16383"/>
                    </a:cubicBezTo>
                    <a:cubicBezTo>
                      <a:pt x="1682382" y="26873"/>
                      <a:pt x="1688275" y="41101"/>
                      <a:pt x="1688275" y="55936"/>
                    </a:cubicBezTo>
                    <a:lnTo>
                      <a:pt x="1688275" y="1206315"/>
                    </a:lnTo>
                    <a:cubicBezTo>
                      <a:pt x="1688275" y="1237208"/>
                      <a:pt x="1663231" y="1262251"/>
                      <a:pt x="1632339" y="1262251"/>
                    </a:cubicBezTo>
                    <a:lnTo>
                      <a:pt x="55936" y="1262251"/>
                    </a:lnTo>
                    <a:cubicBezTo>
                      <a:pt x="25044" y="1262251"/>
                      <a:pt x="0" y="1237208"/>
                      <a:pt x="0" y="1206315"/>
                    </a:cubicBezTo>
                    <a:lnTo>
                      <a:pt x="0" y="55936"/>
                    </a:lnTo>
                    <a:cubicBezTo>
                      <a:pt x="0" y="25044"/>
                      <a:pt x="25044" y="0"/>
                      <a:pt x="5593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4949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688275" cy="1300351"/>
              </a:xfrm>
              <a:prstGeom prst="rect">
                <a:avLst/>
              </a:prstGeom>
            </p:spPr>
            <p:txBody>
              <a:bodyPr lIns="55940" tIns="55940" rIns="55940" bIns="5594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078953" y="0"/>
              <a:ext cx="7648185" cy="1451641"/>
              <a:chOff x="0" y="0"/>
              <a:chExt cx="1371946" cy="26039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71946" cy="260398"/>
              </a:xfrm>
              <a:custGeom>
                <a:avLst/>
                <a:gdLst/>
                <a:ahLst/>
                <a:cxnLst/>
                <a:rect l="l" t="t" r="r" b="b"/>
                <a:pathLst>
                  <a:path w="1371946" h="260398">
                    <a:moveTo>
                      <a:pt x="68833" y="0"/>
                    </a:moveTo>
                    <a:lnTo>
                      <a:pt x="1303113" y="0"/>
                    </a:lnTo>
                    <a:cubicBezTo>
                      <a:pt x="1321369" y="0"/>
                      <a:pt x="1338877" y="7252"/>
                      <a:pt x="1351786" y="20161"/>
                    </a:cubicBezTo>
                    <a:cubicBezTo>
                      <a:pt x="1364694" y="33070"/>
                      <a:pt x="1371946" y="50578"/>
                      <a:pt x="1371946" y="68833"/>
                    </a:cubicBezTo>
                    <a:lnTo>
                      <a:pt x="1371946" y="191565"/>
                    </a:lnTo>
                    <a:cubicBezTo>
                      <a:pt x="1371946" y="209821"/>
                      <a:pt x="1364694" y="227329"/>
                      <a:pt x="1351786" y="240237"/>
                    </a:cubicBezTo>
                    <a:cubicBezTo>
                      <a:pt x="1338877" y="253146"/>
                      <a:pt x="1321369" y="260398"/>
                      <a:pt x="1303113" y="260398"/>
                    </a:cubicBezTo>
                    <a:lnTo>
                      <a:pt x="68833" y="260398"/>
                    </a:lnTo>
                    <a:cubicBezTo>
                      <a:pt x="50578" y="260398"/>
                      <a:pt x="33070" y="253146"/>
                      <a:pt x="20161" y="240237"/>
                    </a:cubicBezTo>
                    <a:cubicBezTo>
                      <a:pt x="7252" y="227329"/>
                      <a:pt x="0" y="209821"/>
                      <a:pt x="0" y="191565"/>
                    </a:cubicBezTo>
                    <a:lnTo>
                      <a:pt x="0" y="68833"/>
                    </a:lnTo>
                    <a:cubicBezTo>
                      <a:pt x="0" y="50578"/>
                      <a:pt x="7252" y="33070"/>
                      <a:pt x="20161" y="20161"/>
                    </a:cubicBezTo>
                    <a:cubicBezTo>
                      <a:pt x="33070" y="7252"/>
                      <a:pt x="50578" y="0"/>
                      <a:pt x="688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66675"/>
                <a:ext cx="1371946" cy="327073"/>
              </a:xfrm>
              <a:prstGeom prst="rect">
                <a:avLst/>
              </a:prstGeom>
            </p:spPr>
            <p:txBody>
              <a:bodyPr lIns="55940" tIns="55940" rIns="55940" bIns="5594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 b="1">
                    <a:solidFill>
                      <a:srgbClr val="494949"/>
                    </a:solidFill>
                    <a:latin typeface="Now Bold"/>
                    <a:ea typeface="Now Bold"/>
                    <a:cs typeface="Now Bold"/>
                    <a:sym typeface="Now Bold"/>
                  </a:rPr>
                  <a:t> Monitoring Disruptions</a:t>
                </a:r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1741632" y="1718341"/>
              <a:ext cx="5928358" cy="1089310"/>
            </a:xfrm>
            <a:custGeom>
              <a:avLst/>
              <a:gdLst/>
              <a:ahLst/>
              <a:cxnLst/>
              <a:rect l="l" t="t" r="r" b="b"/>
              <a:pathLst>
                <a:path w="5928358" h="1089310">
                  <a:moveTo>
                    <a:pt x="0" y="0"/>
                  </a:moveTo>
                  <a:lnTo>
                    <a:pt x="5928358" y="0"/>
                  </a:lnTo>
                  <a:lnTo>
                    <a:pt x="5928358" y="1089310"/>
                  </a:lnTo>
                  <a:lnTo>
                    <a:pt x="0" y="108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240173" y="2887026"/>
              <a:ext cx="2611347" cy="1157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5"/>
                </a:lnSpc>
              </a:pPr>
              <a:r>
                <a:rPr lang="en-US" sz="3135" b="1">
                  <a:solidFill>
                    <a:srgbClr val="49494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Route Extraction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4903045" y="2807651"/>
              <a:ext cx="0" cy="1336347"/>
            </a:xfrm>
            <a:prstGeom prst="line">
              <a:avLst/>
            </a:prstGeom>
            <a:ln w="127000" cap="flat">
              <a:solidFill>
                <a:srgbClr val="286466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77699" y="2887026"/>
              <a:ext cx="3064612" cy="1157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5"/>
                </a:lnSpc>
              </a:pPr>
              <a:r>
                <a:rPr lang="en-US" sz="3135" b="1">
                  <a:solidFill>
                    <a:srgbClr val="49494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Cargo Flight Detection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262127" y="6185052"/>
              <a:ext cx="6760367" cy="1751040"/>
              <a:chOff x="0" y="0"/>
              <a:chExt cx="1212688" cy="31410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12688" cy="314105"/>
              </a:xfrm>
              <a:custGeom>
                <a:avLst/>
                <a:gdLst/>
                <a:ahLst/>
                <a:cxnLst/>
                <a:rect l="l" t="t" r="r" b="b"/>
                <a:pathLst>
                  <a:path w="1212688" h="314105">
                    <a:moveTo>
                      <a:pt x="77873" y="0"/>
                    </a:moveTo>
                    <a:lnTo>
                      <a:pt x="1134815" y="0"/>
                    </a:lnTo>
                    <a:cubicBezTo>
                      <a:pt x="1177823" y="0"/>
                      <a:pt x="1212688" y="34865"/>
                      <a:pt x="1212688" y="77873"/>
                    </a:cubicBezTo>
                    <a:lnTo>
                      <a:pt x="1212688" y="236232"/>
                    </a:lnTo>
                    <a:cubicBezTo>
                      <a:pt x="1212688" y="256885"/>
                      <a:pt x="1204483" y="276692"/>
                      <a:pt x="1189879" y="291296"/>
                    </a:cubicBezTo>
                    <a:cubicBezTo>
                      <a:pt x="1175275" y="305900"/>
                      <a:pt x="1155468" y="314105"/>
                      <a:pt x="1134815" y="314105"/>
                    </a:cubicBezTo>
                    <a:lnTo>
                      <a:pt x="77873" y="314105"/>
                    </a:lnTo>
                    <a:cubicBezTo>
                      <a:pt x="57220" y="314105"/>
                      <a:pt x="37413" y="305900"/>
                      <a:pt x="22808" y="291296"/>
                    </a:cubicBezTo>
                    <a:cubicBezTo>
                      <a:pt x="8204" y="276692"/>
                      <a:pt x="0" y="256885"/>
                      <a:pt x="0" y="236232"/>
                    </a:cubicBezTo>
                    <a:lnTo>
                      <a:pt x="0" y="77873"/>
                    </a:lnTo>
                    <a:cubicBezTo>
                      <a:pt x="0" y="57220"/>
                      <a:pt x="8204" y="37413"/>
                      <a:pt x="22808" y="22808"/>
                    </a:cubicBezTo>
                    <a:cubicBezTo>
                      <a:pt x="37413" y="8204"/>
                      <a:pt x="57220" y="0"/>
                      <a:pt x="77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76200"/>
                <a:ext cx="1212688" cy="390305"/>
              </a:xfrm>
              <a:prstGeom prst="rect">
                <a:avLst/>
              </a:prstGeom>
            </p:spPr>
            <p:txBody>
              <a:bodyPr lIns="55940" tIns="55940" rIns="55940" bIns="55940" rtlCol="0" anchor="ctr"/>
              <a:lstStyle/>
              <a:p>
                <a:pPr algn="ctr">
                  <a:lnSpc>
                    <a:spcPts val="5039"/>
                  </a:lnSpc>
                  <a:spcBef>
                    <a:spcPct val="0"/>
                  </a:spcBef>
                </a:pPr>
                <a:r>
                  <a:rPr lang="en-US" sz="3599" b="1">
                    <a:solidFill>
                      <a:srgbClr val="494949"/>
                    </a:solidFill>
                    <a:latin typeface="Now Bold"/>
                    <a:ea typeface="Now Bold"/>
                    <a:cs typeface="Now Bold"/>
                    <a:sym typeface="Now Bold"/>
                  </a:rPr>
                  <a:t> Disruption Detected</a:t>
                </a: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240173" y="5329495"/>
              <a:ext cx="2611347" cy="1157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5"/>
                </a:lnSpc>
              </a:pPr>
              <a:r>
                <a:rPr lang="en-US" sz="3135" b="1">
                  <a:solidFill>
                    <a:srgbClr val="49494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Disruption Detection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8405035" y="6348402"/>
            <a:ext cx="1905823" cy="0"/>
          </a:xfrm>
          <a:prstGeom prst="line">
            <a:avLst/>
          </a:prstGeom>
          <a:ln w="95250" cap="flat">
            <a:solidFill>
              <a:srgbClr val="28646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0310858" y="2830371"/>
            <a:ext cx="6630824" cy="6334127"/>
            <a:chOff x="0" y="0"/>
            <a:chExt cx="8841098" cy="844550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1365598"/>
              <a:ext cx="8841098" cy="7007312"/>
              <a:chOff x="0" y="0"/>
              <a:chExt cx="1585933" cy="125698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585933" cy="1256985"/>
              </a:xfrm>
              <a:custGeom>
                <a:avLst/>
                <a:gdLst/>
                <a:ahLst/>
                <a:cxnLst/>
                <a:rect l="l" t="t" r="r" b="b"/>
                <a:pathLst>
                  <a:path w="1585933" h="1256985">
                    <a:moveTo>
                      <a:pt x="59546" y="0"/>
                    </a:moveTo>
                    <a:lnTo>
                      <a:pt x="1526387" y="0"/>
                    </a:lnTo>
                    <a:cubicBezTo>
                      <a:pt x="1542180" y="0"/>
                      <a:pt x="1557326" y="6274"/>
                      <a:pt x="1568493" y="17441"/>
                    </a:cubicBezTo>
                    <a:cubicBezTo>
                      <a:pt x="1579660" y="28608"/>
                      <a:pt x="1585933" y="43753"/>
                      <a:pt x="1585933" y="59546"/>
                    </a:cubicBezTo>
                    <a:lnTo>
                      <a:pt x="1585933" y="1197439"/>
                    </a:lnTo>
                    <a:cubicBezTo>
                      <a:pt x="1585933" y="1213232"/>
                      <a:pt x="1579660" y="1228378"/>
                      <a:pt x="1568493" y="1239544"/>
                    </a:cubicBezTo>
                    <a:cubicBezTo>
                      <a:pt x="1557326" y="1250712"/>
                      <a:pt x="1542180" y="1256985"/>
                      <a:pt x="1526387" y="1256985"/>
                    </a:cubicBezTo>
                    <a:lnTo>
                      <a:pt x="59546" y="1256985"/>
                    </a:lnTo>
                    <a:cubicBezTo>
                      <a:pt x="43753" y="1256985"/>
                      <a:pt x="28608" y="1250712"/>
                      <a:pt x="17441" y="1239544"/>
                    </a:cubicBezTo>
                    <a:cubicBezTo>
                      <a:pt x="6274" y="1228378"/>
                      <a:pt x="0" y="1213232"/>
                      <a:pt x="0" y="1197439"/>
                    </a:cubicBezTo>
                    <a:lnTo>
                      <a:pt x="0" y="59546"/>
                    </a:lnTo>
                    <a:cubicBezTo>
                      <a:pt x="0" y="43753"/>
                      <a:pt x="6274" y="28608"/>
                      <a:pt x="17441" y="17441"/>
                    </a:cubicBezTo>
                    <a:cubicBezTo>
                      <a:pt x="28608" y="6274"/>
                      <a:pt x="43753" y="0"/>
                      <a:pt x="595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4949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585933" cy="1295085"/>
              </a:xfrm>
              <a:prstGeom prst="rect">
                <a:avLst/>
              </a:prstGeom>
            </p:spPr>
            <p:txBody>
              <a:bodyPr lIns="55940" tIns="55940" rIns="55940" bIns="5594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94684" y="1588213"/>
              <a:ext cx="7051729" cy="1598878"/>
              <a:chOff x="0" y="0"/>
              <a:chExt cx="1264953" cy="28681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264953" cy="286810"/>
              </a:xfrm>
              <a:custGeom>
                <a:avLst/>
                <a:gdLst/>
                <a:ahLst/>
                <a:cxnLst/>
                <a:rect l="l" t="t" r="r" b="b"/>
                <a:pathLst>
                  <a:path w="1264953" h="286810">
                    <a:moveTo>
                      <a:pt x="74656" y="0"/>
                    </a:moveTo>
                    <a:lnTo>
                      <a:pt x="1190297" y="0"/>
                    </a:lnTo>
                    <a:cubicBezTo>
                      <a:pt x="1231528" y="0"/>
                      <a:pt x="1264953" y="33424"/>
                      <a:pt x="1264953" y="74656"/>
                    </a:cubicBezTo>
                    <a:lnTo>
                      <a:pt x="1264953" y="212154"/>
                    </a:lnTo>
                    <a:cubicBezTo>
                      <a:pt x="1264953" y="253385"/>
                      <a:pt x="1231528" y="286810"/>
                      <a:pt x="1190297" y="286810"/>
                    </a:cubicBezTo>
                    <a:lnTo>
                      <a:pt x="74656" y="286810"/>
                    </a:lnTo>
                    <a:cubicBezTo>
                      <a:pt x="33424" y="286810"/>
                      <a:pt x="0" y="253385"/>
                      <a:pt x="0" y="212154"/>
                    </a:cubicBezTo>
                    <a:lnTo>
                      <a:pt x="0" y="74656"/>
                    </a:lnTo>
                    <a:cubicBezTo>
                      <a:pt x="0" y="33424"/>
                      <a:pt x="33424" y="0"/>
                      <a:pt x="7465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57150"/>
                <a:ext cx="1264953" cy="343960"/>
              </a:xfrm>
              <a:prstGeom prst="rect">
                <a:avLst/>
              </a:prstGeom>
            </p:spPr>
            <p:txBody>
              <a:bodyPr lIns="55940" tIns="55940" rIns="55940" bIns="55940" rtlCol="0" anchor="ctr"/>
              <a:lstStyle/>
              <a:p>
                <a:pPr algn="ctr">
                  <a:lnSpc>
                    <a:spcPts val="3919"/>
                  </a:lnSpc>
                  <a:spcBef>
                    <a:spcPct val="0"/>
                  </a:spcBef>
                </a:pPr>
                <a:r>
                  <a:rPr lang="en-US" sz="2799" b="1">
                    <a:solidFill>
                      <a:srgbClr val="494949"/>
                    </a:solidFill>
                    <a:latin typeface="Now Bold"/>
                    <a:ea typeface="Now Bold"/>
                    <a:cs typeface="Now Bold"/>
                    <a:sym typeface="Now Bold"/>
                  </a:rPr>
                  <a:t> Check for identical cathay and rival flight routes</a:t>
                </a: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7731" y="0"/>
              <a:ext cx="8011246" cy="1451641"/>
              <a:chOff x="0" y="0"/>
              <a:chExt cx="1437073" cy="26039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437073" cy="260398"/>
              </a:xfrm>
              <a:custGeom>
                <a:avLst/>
                <a:gdLst/>
                <a:ahLst/>
                <a:cxnLst/>
                <a:rect l="l" t="t" r="r" b="b"/>
                <a:pathLst>
                  <a:path w="1437073" h="260398">
                    <a:moveTo>
                      <a:pt x="65714" y="0"/>
                    </a:moveTo>
                    <a:lnTo>
                      <a:pt x="1371359" y="0"/>
                    </a:lnTo>
                    <a:cubicBezTo>
                      <a:pt x="1407652" y="0"/>
                      <a:pt x="1437073" y="29421"/>
                      <a:pt x="1437073" y="65714"/>
                    </a:cubicBezTo>
                    <a:lnTo>
                      <a:pt x="1437073" y="194684"/>
                    </a:lnTo>
                    <a:cubicBezTo>
                      <a:pt x="1437073" y="212113"/>
                      <a:pt x="1430149" y="228827"/>
                      <a:pt x="1417826" y="241151"/>
                    </a:cubicBezTo>
                    <a:cubicBezTo>
                      <a:pt x="1405502" y="253475"/>
                      <a:pt x="1388787" y="260398"/>
                      <a:pt x="1371359" y="260398"/>
                    </a:cubicBezTo>
                    <a:lnTo>
                      <a:pt x="65714" y="260398"/>
                    </a:lnTo>
                    <a:cubicBezTo>
                      <a:pt x="48286" y="260398"/>
                      <a:pt x="31571" y="253475"/>
                      <a:pt x="19247" y="241151"/>
                    </a:cubicBezTo>
                    <a:cubicBezTo>
                      <a:pt x="6923" y="228827"/>
                      <a:pt x="0" y="212113"/>
                      <a:pt x="0" y="194684"/>
                    </a:cubicBezTo>
                    <a:lnTo>
                      <a:pt x="0" y="65714"/>
                    </a:lnTo>
                    <a:cubicBezTo>
                      <a:pt x="0" y="48286"/>
                      <a:pt x="6923" y="31571"/>
                      <a:pt x="19247" y="19247"/>
                    </a:cubicBezTo>
                    <a:cubicBezTo>
                      <a:pt x="31571" y="6923"/>
                      <a:pt x="48286" y="0"/>
                      <a:pt x="6571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66675"/>
                <a:ext cx="1437073" cy="327073"/>
              </a:xfrm>
              <a:prstGeom prst="rect">
                <a:avLst/>
              </a:prstGeom>
            </p:spPr>
            <p:txBody>
              <a:bodyPr lIns="55940" tIns="55940" rIns="55940" bIns="55940" rtlCol="0" anchor="ctr"/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en-US" sz="3499" b="1">
                    <a:solidFill>
                      <a:srgbClr val="494949"/>
                    </a:solidFill>
                    <a:latin typeface="Now Bold"/>
                    <a:ea typeface="Now Bold"/>
                    <a:cs typeface="Now Bold"/>
                    <a:sym typeface="Now Bold"/>
                  </a:rPr>
                  <a:t>Capitalizing on Disruption</a:t>
                </a:r>
              </a:p>
            </p:txBody>
          </p:sp>
        </p:grpSp>
        <p:sp>
          <p:nvSpPr>
            <p:cNvPr id="38" name="AutoShape 38"/>
            <p:cNvSpPr/>
            <p:nvPr/>
          </p:nvSpPr>
          <p:spPr>
            <a:xfrm>
              <a:off x="4547549" y="3187091"/>
              <a:ext cx="0" cy="832618"/>
            </a:xfrm>
            <a:prstGeom prst="line">
              <a:avLst/>
            </a:prstGeom>
            <a:ln w="127000" cap="flat">
              <a:solidFill>
                <a:srgbClr val="286466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706121" y="3687429"/>
              <a:ext cx="7682856" cy="1451641"/>
              <a:chOff x="0" y="0"/>
              <a:chExt cx="1378165" cy="26039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78165" cy="260398"/>
              </a:xfrm>
              <a:custGeom>
                <a:avLst/>
                <a:gdLst/>
                <a:ahLst/>
                <a:cxnLst/>
                <a:rect l="l" t="t" r="r" b="b"/>
                <a:pathLst>
                  <a:path w="1378165" h="260398">
                    <a:moveTo>
                      <a:pt x="68523" y="0"/>
                    </a:moveTo>
                    <a:lnTo>
                      <a:pt x="1309643" y="0"/>
                    </a:lnTo>
                    <a:cubicBezTo>
                      <a:pt x="1347487" y="0"/>
                      <a:pt x="1378165" y="30679"/>
                      <a:pt x="1378165" y="68523"/>
                    </a:cubicBezTo>
                    <a:lnTo>
                      <a:pt x="1378165" y="191875"/>
                    </a:lnTo>
                    <a:cubicBezTo>
                      <a:pt x="1378165" y="229720"/>
                      <a:pt x="1347487" y="260398"/>
                      <a:pt x="1309643" y="260398"/>
                    </a:cubicBezTo>
                    <a:lnTo>
                      <a:pt x="68523" y="260398"/>
                    </a:lnTo>
                    <a:cubicBezTo>
                      <a:pt x="50349" y="260398"/>
                      <a:pt x="32920" y="253179"/>
                      <a:pt x="20070" y="240328"/>
                    </a:cubicBezTo>
                    <a:cubicBezTo>
                      <a:pt x="7219" y="227478"/>
                      <a:pt x="0" y="210049"/>
                      <a:pt x="0" y="191875"/>
                    </a:cubicBezTo>
                    <a:lnTo>
                      <a:pt x="0" y="68523"/>
                    </a:lnTo>
                    <a:cubicBezTo>
                      <a:pt x="0" y="30679"/>
                      <a:pt x="30679" y="0"/>
                      <a:pt x="685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1378165" cy="317548"/>
              </a:xfrm>
              <a:prstGeom prst="rect">
                <a:avLst/>
              </a:prstGeom>
            </p:spPr>
            <p:txBody>
              <a:bodyPr lIns="55940" tIns="55940" rIns="55940" bIns="55940" rtlCol="0" anchor="ctr"/>
              <a:lstStyle/>
              <a:p>
                <a:pPr algn="ctr">
                  <a:lnSpc>
                    <a:spcPts val="3919"/>
                  </a:lnSpc>
                  <a:spcBef>
                    <a:spcPct val="0"/>
                  </a:spcBef>
                </a:pPr>
                <a:r>
                  <a:rPr lang="en-US" sz="2799" b="1">
                    <a:solidFill>
                      <a:srgbClr val="494949"/>
                    </a:solidFill>
                    <a:latin typeface="Now Bold"/>
                    <a:ea typeface="Now Bold"/>
                    <a:cs typeface="Now Bold"/>
                    <a:sym typeface="Now Bold"/>
                  </a:rPr>
                  <a:t> Cathay have time advantage?</a:t>
                </a:r>
              </a:p>
            </p:txBody>
          </p:sp>
        </p:grpSp>
        <p:sp>
          <p:nvSpPr>
            <p:cNvPr id="42" name="AutoShape 42"/>
            <p:cNvSpPr/>
            <p:nvPr/>
          </p:nvSpPr>
          <p:spPr>
            <a:xfrm>
              <a:off x="4547549" y="4799681"/>
              <a:ext cx="0" cy="875478"/>
            </a:xfrm>
            <a:prstGeom prst="line">
              <a:avLst/>
            </a:prstGeom>
            <a:ln w="127000" cap="flat">
              <a:solidFill>
                <a:srgbClr val="286466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743316" y="5339020"/>
              <a:ext cx="7682856" cy="1451641"/>
              <a:chOff x="0" y="0"/>
              <a:chExt cx="1378165" cy="260398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378165" cy="260398"/>
              </a:xfrm>
              <a:custGeom>
                <a:avLst/>
                <a:gdLst/>
                <a:ahLst/>
                <a:cxnLst/>
                <a:rect l="l" t="t" r="r" b="b"/>
                <a:pathLst>
                  <a:path w="1378165" h="260398">
                    <a:moveTo>
                      <a:pt x="68523" y="0"/>
                    </a:moveTo>
                    <a:lnTo>
                      <a:pt x="1309643" y="0"/>
                    </a:lnTo>
                    <a:cubicBezTo>
                      <a:pt x="1347487" y="0"/>
                      <a:pt x="1378165" y="30679"/>
                      <a:pt x="1378165" y="68523"/>
                    </a:cubicBezTo>
                    <a:lnTo>
                      <a:pt x="1378165" y="191875"/>
                    </a:lnTo>
                    <a:cubicBezTo>
                      <a:pt x="1378165" y="229720"/>
                      <a:pt x="1347487" y="260398"/>
                      <a:pt x="1309643" y="260398"/>
                    </a:cubicBezTo>
                    <a:lnTo>
                      <a:pt x="68523" y="260398"/>
                    </a:lnTo>
                    <a:cubicBezTo>
                      <a:pt x="50349" y="260398"/>
                      <a:pt x="32920" y="253179"/>
                      <a:pt x="20070" y="240328"/>
                    </a:cubicBezTo>
                    <a:cubicBezTo>
                      <a:pt x="7219" y="227478"/>
                      <a:pt x="0" y="210049"/>
                      <a:pt x="0" y="191875"/>
                    </a:cubicBezTo>
                    <a:lnTo>
                      <a:pt x="0" y="68523"/>
                    </a:lnTo>
                    <a:cubicBezTo>
                      <a:pt x="0" y="30679"/>
                      <a:pt x="30679" y="0"/>
                      <a:pt x="685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57150"/>
                <a:ext cx="1378165" cy="317548"/>
              </a:xfrm>
              <a:prstGeom prst="rect">
                <a:avLst/>
              </a:prstGeom>
            </p:spPr>
            <p:txBody>
              <a:bodyPr lIns="55940" tIns="55940" rIns="55940" bIns="55940" rtlCol="0" anchor="ctr"/>
              <a:lstStyle/>
              <a:p>
                <a:pPr algn="ctr">
                  <a:lnSpc>
                    <a:spcPts val="3919"/>
                  </a:lnSpc>
                  <a:spcBef>
                    <a:spcPct val="0"/>
                  </a:spcBef>
                </a:pPr>
                <a:r>
                  <a:rPr lang="en-US" sz="2799" b="1">
                    <a:solidFill>
                      <a:srgbClr val="494949"/>
                    </a:solidFill>
                    <a:latin typeface="Now Bold"/>
                    <a:ea typeface="Now Bold"/>
                    <a:cs typeface="Now Bold"/>
                    <a:sym typeface="Now Bold"/>
                  </a:rPr>
                  <a:t>  Price hike </a:t>
                </a:r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4547549" y="6418520"/>
              <a:ext cx="0" cy="875478"/>
            </a:xfrm>
            <a:prstGeom prst="line">
              <a:avLst/>
            </a:prstGeom>
            <a:ln w="127000" cap="flat">
              <a:solidFill>
                <a:srgbClr val="286466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47"/>
            <p:cNvGrpSpPr/>
            <p:nvPr/>
          </p:nvGrpSpPr>
          <p:grpSpPr>
            <a:xfrm>
              <a:off x="706121" y="6993861"/>
              <a:ext cx="7682856" cy="1451641"/>
              <a:chOff x="0" y="0"/>
              <a:chExt cx="1378165" cy="26039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378165" cy="260398"/>
              </a:xfrm>
              <a:custGeom>
                <a:avLst/>
                <a:gdLst/>
                <a:ahLst/>
                <a:cxnLst/>
                <a:rect l="l" t="t" r="r" b="b"/>
                <a:pathLst>
                  <a:path w="1378165" h="260398">
                    <a:moveTo>
                      <a:pt x="68523" y="0"/>
                    </a:moveTo>
                    <a:lnTo>
                      <a:pt x="1309643" y="0"/>
                    </a:lnTo>
                    <a:cubicBezTo>
                      <a:pt x="1347487" y="0"/>
                      <a:pt x="1378165" y="30679"/>
                      <a:pt x="1378165" y="68523"/>
                    </a:cubicBezTo>
                    <a:lnTo>
                      <a:pt x="1378165" y="191875"/>
                    </a:lnTo>
                    <a:cubicBezTo>
                      <a:pt x="1378165" y="229720"/>
                      <a:pt x="1347487" y="260398"/>
                      <a:pt x="1309643" y="260398"/>
                    </a:cubicBezTo>
                    <a:lnTo>
                      <a:pt x="68523" y="260398"/>
                    </a:lnTo>
                    <a:cubicBezTo>
                      <a:pt x="50349" y="260398"/>
                      <a:pt x="32920" y="253179"/>
                      <a:pt x="20070" y="240328"/>
                    </a:cubicBezTo>
                    <a:cubicBezTo>
                      <a:pt x="7219" y="227478"/>
                      <a:pt x="0" y="210049"/>
                      <a:pt x="0" y="191875"/>
                    </a:cubicBezTo>
                    <a:lnTo>
                      <a:pt x="0" y="68523"/>
                    </a:lnTo>
                    <a:cubicBezTo>
                      <a:pt x="0" y="30679"/>
                      <a:pt x="30679" y="0"/>
                      <a:pt x="685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57150"/>
                <a:ext cx="1378165" cy="317548"/>
              </a:xfrm>
              <a:prstGeom prst="rect">
                <a:avLst/>
              </a:prstGeom>
            </p:spPr>
            <p:txBody>
              <a:bodyPr lIns="55940" tIns="55940" rIns="55940" bIns="55940" rtlCol="0" anchor="ctr"/>
              <a:lstStyle/>
              <a:p>
                <a:pPr algn="ctr">
                  <a:lnSpc>
                    <a:spcPts val="3919"/>
                  </a:lnSpc>
                  <a:spcBef>
                    <a:spcPct val="0"/>
                  </a:spcBef>
                </a:pPr>
                <a:r>
                  <a:rPr lang="en-US" sz="2799" b="1">
                    <a:solidFill>
                      <a:srgbClr val="494949"/>
                    </a:solidFill>
                    <a:latin typeface="Now Bold"/>
                    <a:ea typeface="Now Bold"/>
                    <a:cs typeface="Now Bold"/>
                    <a:sym typeface="Now Bold"/>
                  </a:rPr>
                  <a:t>  Relevant customers notified </a:t>
                </a:r>
              </a:p>
            </p:txBody>
          </p:sp>
        </p:grpSp>
      </p:grpSp>
      <p:sp>
        <p:nvSpPr>
          <p:cNvPr id="50" name="TextBox 50"/>
          <p:cNvSpPr txBox="1"/>
          <p:nvPr/>
        </p:nvSpPr>
        <p:spPr>
          <a:xfrm>
            <a:off x="275455" y="9347746"/>
            <a:ext cx="1911203" cy="50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2"/>
              </a:lnSpc>
            </a:pPr>
            <a:r>
              <a:rPr lang="en-US" sz="2911" b="1" i="1">
                <a:solidFill>
                  <a:srgbClr val="545454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BlackHats</a:t>
            </a:r>
          </a:p>
        </p:txBody>
      </p:sp>
      <p:sp>
        <p:nvSpPr>
          <p:cNvPr id="51" name="Freeform 51"/>
          <p:cNvSpPr/>
          <p:nvPr/>
        </p:nvSpPr>
        <p:spPr>
          <a:xfrm>
            <a:off x="1521967" y="9083565"/>
            <a:ext cx="1146772" cy="1061421"/>
          </a:xfrm>
          <a:custGeom>
            <a:avLst/>
            <a:gdLst/>
            <a:ahLst/>
            <a:cxnLst/>
            <a:rect l="l" t="t" r="r" b="b"/>
            <a:pathLst>
              <a:path w="1146772" h="1061421">
                <a:moveTo>
                  <a:pt x="0" y="0"/>
                </a:moveTo>
                <a:lnTo>
                  <a:pt x="1146771" y="0"/>
                </a:lnTo>
                <a:lnTo>
                  <a:pt x="1146771" y="1061421"/>
                </a:lnTo>
                <a:lnTo>
                  <a:pt x="0" y="1061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575" r="-10283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206</Words>
  <Application>Microsoft Macintosh PowerPoint</Application>
  <PresentationFormat>Custom</PresentationFormat>
  <Paragraphs>70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 (MS) Bold Italics</vt:lpstr>
      <vt:lpstr>Canva Sans Bold</vt:lpstr>
      <vt:lpstr>Now Bold</vt:lpstr>
      <vt:lpstr>Calibri</vt:lpstr>
      <vt:lpstr>Calibri (MS)</vt:lpstr>
      <vt:lpstr>Optima</vt:lpstr>
      <vt:lpstr>Calibri (MS)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Modern Clean Minimalism Presentation</dc:title>
  <cp:lastModifiedBy>HOSSAIN, Abrar [Student]</cp:lastModifiedBy>
  <cp:revision>2</cp:revision>
  <dcterms:created xsi:type="dcterms:W3CDTF">2006-08-16T00:00:00Z</dcterms:created>
  <dcterms:modified xsi:type="dcterms:W3CDTF">2024-11-06T20:59:00Z</dcterms:modified>
  <dc:identifier>DAGUptvwNqs</dc:identifier>
</cp:coreProperties>
</file>